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5"/>
  </p:notesMasterIdLst>
  <p:sldIdLst>
    <p:sldId id="257"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58"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edgwick" initials="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DDC"/>
    <a:srgbClr val="E6E9E9"/>
    <a:srgbClr val="345279"/>
    <a:srgbClr val="15398C"/>
    <a:srgbClr val="4844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3793" autoAdjust="0"/>
    <p:restoredTop sz="94558"/>
  </p:normalViewPr>
  <p:slideViewPr>
    <p:cSldViewPr snapToGrid="0">
      <p:cViewPr varScale="1">
        <p:scale>
          <a:sx n="97" d="100"/>
          <a:sy n="97" d="100"/>
        </p:scale>
        <p:origin x="-114" y="-174"/>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03" d="100"/>
          <a:sy n="103" d="100"/>
        </p:scale>
        <p:origin x="-3568"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412F76-B312-44AE-84F0-8057986FA89A}" type="datetimeFigureOut">
              <a:rPr lang="en-US" smtClean="0"/>
              <a:t>3/17/2020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5E937B-AB7B-481B-A5C4-4F754F77DA4F}" type="slidenum">
              <a:rPr lang="en-US" smtClean="0"/>
              <a:t>‹#›</a:t>
            </a:fld>
            <a:endParaRPr lang="en-US"/>
          </a:p>
        </p:txBody>
      </p:sp>
    </p:spTree>
    <p:extLst>
      <p:ext uri="{BB962C8B-B14F-4D97-AF65-F5344CB8AC3E}">
        <p14:creationId xmlns:p14="http://schemas.microsoft.com/office/powerpoint/2010/main" val="1635273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5E937B-AB7B-481B-A5C4-4F754F77DA4F}" type="slidenum">
              <a:rPr lang="en-US" smtClean="0"/>
              <a:t>1</a:t>
            </a:fld>
            <a:endParaRPr lang="en-US"/>
          </a:p>
        </p:txBody>
      </p:sp>
    </p:spTree>
    <p:extLst>
      <p:ext uri="{BB962C8B-B14F-4D97-AF65-F5344CB8AC3E}">
        <p14:creationId xmlns:p14="http://schemas.microsoft.com/office/powerpoint/2010/main" val="24735763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xmlns="" id="{AA8F30EF-D008-0149-B7C2-6CDF6593264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Text Box 4">
            <a:extLst>
              <a:ext uri="{FF2B5EF4-FFF2-40B4-BE49-F238E27FC236}">
                <a16:creationId xmlns:a16="http://schemas.microsoft.com/office/drawing/2014/main" xmlns="" id="{05CA8453-68F5-3244-B4AA-D03586A47DD7}"/>
              </a:ext>
            </a:extLst>
          </p:cNvPr>
          <p:cNvSpPr txBox="1">
            <a:spLocks noChangeArrowheads="1"/>
          </p:cNvSpPr>
          <p:nvPr userDrawn="1"/>
        </p:nvSpPr>
        <p:spPr bwMode="auto">
          <a:xfrm>
            <a:off x="6856936" y="6477487"/>
            <a:ext cx="2082074" cy="200055"/>
          </a:xfrm>
          <a:prstGeom prst="rect">
            <a:avLst/>
          </a:prstGeom>
          <a:noFill/>
          <a:ln w="9525">
            <a:noFill/>
            <a:miter lim="800000"/>
            <a:headEnd/>
            <a:tailEnd/>
          </a:ln>
          <a:effectLst/>
        </p:spPr>
        <p:txBody>
          <a:bodyPr wrap="square">
            <a:spAutoFit/>
          </a:bodyPr>
          <a:lstStyle/>
          <a:p>
            <a:pPr algn="r" rtl="0"/>
            <a:r>
              <a:rPr lang="en-US" sz="700" b="0" i="0" u="none" strike="noStrike" kern="1200" baseline="0" dirty="0">
                <a:solidFill>
                  <a:schemeClr val="bg1">
                    <a:lumMod val="50000"/>
                  </a:schemeClr>
                </a:solidFill>
                <a:latin typeface="Calibri" pitchFamily="34" charset="0"/>
                <a:ea typeface="+mn-ea"/>
                <a:cs typeface="Calibri" pitchFamily="34" charset="0"/>
              </a:rPr>
              <a:t>© 2020 Sedgwick - Do not disclose or distribute.</a:t>
            </a:r>
          </a:p>
        </p:txBody>
      </p:sp>
      <p:sp>
        <p:nvSpPr>
          <p:cNvPr id="9" name="Title 1">
            <a:extLst>
              <a:ext uri="{FF2B5EF4-FFF2-40B4-BE49-F238E27FC236}">
                <a16:creationId xmlns:a16="http://schemas.microsoft.com/office/drawing/2014/main" xmlns="" id="{6897A83E-10ED-A34D-BA4C-3F4266CFD985}"/>
              </a:ext>
            </a:extLst>
          </p:cNvPr>
          <p:cNvSpPr>
            <a:spLocks noGrp="1"/>
          </p:cNvSpPr>
          <p:nvPr>
            <p:ph type="title"/>
          </p:nvPr>
        </p:nvSpPr>
        <p:spPr>
          <a:xfrm>
            <a:off x="-2424767" y="5311650"/>
            <a:ext cx="11445240" cy="936172"/>
          </a:xfrm>
          <a:prstGeom prst="rect">
            <a:avLst/>
          </a:prstGeom>
          <a:ln>
            <a:noFill/>
          </a:ln>
        </p:spPr>
        <p:txBody>
          <a:bodyPr bIns="0" anchor="ctr">
            <a:noAutofit/>
          </a:bodyPr>
          <a:lstStyle>
            <a:lvl1pPr algn="r">
              <a:defRPr sz="2400" b="0" i="0">
                <a:solidFill>
                  <a:srgbClr val="009DDC"/>
                </a:solidFill>
                <a:effectLst/>
                <a:latin typeface="Calibri Light" panose="020F0302020204030204" pitchFamily="34" charset="0"/>
                <a:cs typeface="Calibri Light" panose="020F0302020204030204" pitchFamily="34" charset="0"/>
              </a:defRPr>
            </a:lvl1pPr>
          </a:lstStyle>
          <a:p>
            <a:r>
              <a:rPr lang="en-US" dirty="0"/>
              <a:t>Click to edit Master title style</a:t>
            </a:r>
          </a:p>
        </p:txBody>
      </p:sp>
      <p:grpSp>
        <p:nvGrpSpPr>
          <p:cNvPr id="10" name="Group 9">
            <a:extLst>
              <a:ext uri="{FF2B5EF4-FFF2-40B4-BE49-F238E27FC236}">
                <a16:creationId xmlns:a16="http://schemas.microsoft.com/office/drawing/2014/main" xmlns="" id="{5CEB735C-84C2-B34A-92EB-668908979A3B}"/>
              </a:ext>
            </a:extLst>
          </p:cNvPr>
          <p:cNvGrpSpPr/>
          <p:nvPr userDrawn="1"/>
        </p:nvGrpSpPr>
        <p:grpSpPr>
          <a:xfrm>
            <a:off x="5505553" y="1629046"/>
            <a:ext cx="1682116" cy="539120"/>
            <a:chOff x="6187452" y="569753"/>
            <a:chExt cx="1307166" cy="418948"/>
          </a:xfrm>
        </p:grpSpPr>
        <p:pic>
          <p:nvPicPr>
            <p:cNvPr id="11" name="Picture 10">
              <a:extLst>
                <a:ext uri="{FF2B5EF4-FFF2-40B4-BE49-F238E27FC236}">
                  <a16:creationId xmlns:a16="http://schemas.microsoft.com/office/drawing/2014/main" xmlns="" id="{F8905D8C-A5E0-BF4D-A4E8-75775D0A2D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87452" y="659546"/>
              <a:ext cx="1219466" cy="290596"/>
            </a:xfrm>
            <a:prstGeom prst="rect">
              <a:avLst/>
            </a:prstGeom>
          </p:spPr>
        </p:pic>
        <p:cxnSp>
          <p:nvCxnSpPr>
            <p:cNvPr id="12" name="Straight Connector 11">
              <a:extLst>
                <a:ext uri="{FF2B5EF4-FFF2-40B4-BE49-F238E27FC236}">
                  <a16:creationId xmlns:a16="http://schemas.microsoft.com/office/drawing/2014/main" xmlns="" id="{6560C015-7F04-BD44-83B0-755EBABDEA60}"/>
                </a:ext>
              </a:extLst>
            </p:cNvPr>
            <p:cNvCxnSpPr>
              <a:cxnSpLocks/>
            </p:cNvCxnSpPr>
            <p:nvPr/>
          </p:nvCxnSpPr>
          <p:spPr>
            <a:xfrm>
              <a:off x="7494617" y="569753"/>
              <a:ext cx="1" cy="418948"/>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19191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27AD2E4E-14B2-184E-9354-9B1AECA27C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Text Box 4">
            <a:extLst>
              <a:ext uri="{FF2B5EF4-FFF2-40B4-BE49-F238E27FC236}">
                <a16:creationId xmlns:a16="http://schemas.microsoft.com/office/drawing/2014/main" xmlns="" id="{05CA8453-68F5-3244-B4AA-D03586A47DD7}"/>
              </a:ext>
            </a:extLst>
          </p:cNvPr>
          <p:cNvSpPr txBox="1">
            <a:spLocks noChangeArrowheads="1"/>
          </p:cNvSpPr>
          <p:nvPr userDrawn="1"/>
        </p:nvSpPr>
        <p:spPr bwMode="auto">
          <a:xfrm>
            <a:off x="6856936" y="6477487"/>
            <a:ext cx="2082074" cy="200055"/>
          </a:xfrm>
          <a:prstGeom prst="rect">
            <a:avLst/>
          </a:prstGeom>
          <a:noFill/>
          <a:ln w="9525">
            <a:noFill/>
            <a:miter lim="800000"/>
            <a:headEnd/>
            <a:tailEnd/>
          </a:ln>
          <a:effectLst/>
        </p:spPr>
        <p:txBody>
          <a:bodyPr wrap="square">
            <a:spAutoFit/>
          </a:bodyPr>
          <a:lstStyle/>
          <a:p>
            <a:pPr algn="r" rtl="0"/>
            <a:r>
              <a:rPr lang="en-US" sz="700" b="0" i="0" u="none" strike="noStrike" kern="1200" baseline="0" dirty="0">
                <a:solidFill>
                  <a:schemeClr val="bg1"/>
                </a:solidFill>
                <a:latin typeface="Calibri" pitchFamily="34" charset="0"/>
                <a:ea typeface="+mn-ea"/>
                <a:cs typeface="Calibri" pitchFamily="34" charset="0"/>
              </a:rPr>
              <a:t>© 2020 Sedgwick - Do not disclose or distribute.</a:t>
            </a:r>
          </a:p>
        </p:txBody>
      </p:sp>
      <p:sp>
        <p:nvSpPr>
          <p:cNvPr id="9" name="Title 1">
            <a:extLst>
              <a:ext uri="{FF2B5EF4-FFF2-40B4-BE49-F238E27FC236}">
                <a16:creationId xmlns:a16="http://schemas.microsoft.com/office/drawing/2014/main" xmlns="" id="{6897A83E-10ED-A34D-BA4C-3F4266CFD985}"/>
              </a:ext>
            </a:extLst>
          </p:cNvPr>
          <p:cNvSpPr>
            <a:spLocks noGrp="1"/>
          </p:cNvSpPr>
          <p:nvPr>
            <p:ph type="title"/>
          </p:nvPr>
        </p:nvSpPr>
        <p:spPr>
          <a:xfrm>
            <a:off x="-2424767" y="5311650"/>
            <a:ext cx="11445240" cy="936172"/>
          </a:xfrm>
          <a:prstGeom prst="rect">
            <a:avLst/>
          </a:prstGeom>
          <a:ln>
            <a:noFill/>
          </a:ln>
        </p:spPr>
        <p:txBody>
          <a:bodyPr bIns="0" anchor="ctr">
            <a:noAutofit/>
          </a:bodyPr>
          <a:lstStyle>
            <a:lvl1pPr algn="r">
              <a:defRPr sz="2400" b="0" i="0">
                <a:solidFill>
                  <a:srgbClr val="009DDC"/>
                </a:solidFill>
                <a:effectLst/>
                <a:latin typeface="Calibri Light" panose="020F0302020204030204" pitchFamily="34" charset="0"/>
                <a:cs typeface="Calibri Light" panose="020F0302020204030204" pitchFamily="34" charset="0"/>
              </a:defRPr>
            </a:lvl1pPr>
          </a:lstStyle>
          <a:p>
            <a:r>
              <a:rPr lang="en-US" dirty="0"/>
              <a:t>Click to edit Master title style</a:t>
            </a:r>
          </a:p>
        </p:txBody>
      </p:sp>
      <p:cxnSp>
        <p:nvCxnSpPr>
          <p:cNvPr id="12" name="Straight Connector 11">
            <a:extLst>
              <a:ext uri="{FF2B5EF4-FFF2-40B4-BE49-F238E27FC236}">
                <a16:creationId xmlns:a16="http://schemas.microsoft.com/office/drawing/2014/main" xmlns="" id="{6560C015-7F04-BD44-83B0-755EBABDEA60}"/>
              </a:ext>
            </a:extLst>
          </p:cNvPr>
          <p:cNvCxnSpPr>
            <a:cxnSpLocks/>
          </p:cNvCxnSpPr>
          <p:nvPr/>
        </p:nvCxnSpPr>
        <p:spPr>
          <a:xfrm>
            <a:off x="7187669" y="1629046"/>
            <a:ext cx="1" cy="53912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xmlns="" id="{70AD9C9F-A6D8-3C49-A93C-967F876440E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505396" y="1738630"/>
            <a:ext cx="1578030" cy="376041"/>
          </a:xfrm>
          <a:prstGeom prst="rect">
            <a:avLst/>
          </a:prstGeom>
        </p:spPr>
      </p:pic>
    </p:spTree>
    <p:extLst>
      <p:ext uri="{BB962C8B-B14F-4D97-AF65-F5344CB8AC3E}">
        <p14:creationId xmlns:p14="http://schemas.microsoft.com/office/powerpoint/2010/main" val="1236952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8C351545-BF0A-2C40-AB70-30A2DCADCEC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Text Placeholder 10"/>
          <p:cNvSpPr>
            <a:spLocks noGrp="1"/>
          </p:cNvSpPr>
          <p:nvPr>
            <p:ph type="body" sz="quarter" idx="10"/>
          </p:nvPr>
        </p:nvSpPr>
        <p:spPr>
          <a:xfrm>
            <a:off x="492461" y="1175040"/>
            <a:ext cx="8199037" cy="4829760"/>
          </a:xfrm>
          <a:prstGeom prst="rect">
            <a:avLst/>
          </a:prstGeom>
        </p:spPr>
        <p:txBody>
          <a:bodyPr/>
          <a:lstStyle>
            <a:lvl1pPr>
              <a:buClr>
                <a:srgbClr val="118ACA"/>
              </a:buClr>
              <a:defRPr sz="2000" b="0">
                <a:solidFill>
                  <a:schemeClr val="tx1">
                    <a:lumMod val="85000"/>
                    <a:lumOff val="15000"/>
                  </a:schemeClr>
                </a:solidFill>
                <a:effectLst/>
                <a:latin typeface="+mn-lt"/>
                <a:cs typeface="Tahoma" pitchFamily="34" charset="0"/>
              </a:defRPr>
            </a:lvl1pPr>
            <a:lvl2pPr>
              <a:buClr>
                <a:srgbClr val="118ACA"/>
              </a:buClr>
              <a:defRPr sz="2000">
                <a:solidFill>
                  <a:schemeClr val="tx1">
                    <a:lumMod val="75000"/>
                    <a:lumOff val="25000"/>
                  </a:schemeClr>
                </a:solidFill>
                <a:latin typeface="+mn-lt"/>
                <a:cs typeface="Tahoma" pitchFamily="34" charset="0"/>
              </a:defRPr>
            </a:lvl2pPr>
            <a:lvl3pPr marL="1143000" indent="-228600">
              <a:buClr>
                <a:srgbClr val="118ACA"/>
              </a:buClr>
              <a:buFont typeface="Arial"/>
              <a:buChar char="•"/>
              <a:defRPr sz="1800">
                <a:solidFill>
                  <a:schemeClr val="tx1">
                    <a:lumMod val="75000"/>
                    <a:lumOff val="25000"/>
                  </a:schemeClr>
                </a:solidFill>
                <a:latin typeface="+mn-lt"/>
                <a:cs typeface="Tahoma" pitchFamily="34" charset="0"/>
              </a:defRPr>
            </a:lvl3pPr>
            <a:lvl4pPr marL="1600200" indent="-228600">
              <a:buClr>
                <a:srgbClr val="118ACA"/>
              </a:buClr>
              <a:buFont typeface="Arial"/>
              <a:buChar char="•"/>
              <a:defRPr sz="1800">
                <a:solidFill>
                  <a:schemeClr val="tx1">
                    <a:lumMod val="75000"/>
                    <a:lumOff val="25000"/>
                  </a:schemeClr>
                </a:solidFill>
                <a:latin typeface="+mn-lt"/>
                <a:cs typeface="Tahoma" pitchFamily="34" charset="0"/>
              </a:defRPr>
            </a:lvl4pPr>
            <a:lvl5pPr marL="2057400" indent="-228600">
              <a:buClr>
                <a:srgbClr val="118ACA"/>
              </a:buClr>
              <a:buFont typeface="Arial"/>
              <a:buChar char="•"/>
              <a:defRPr sz="1800">
                <a:solidFill>
                  <a:schemeClr val="tx1">
                    <a:lumMod val="75000"/>
                    <a:lumOff val="25000"/>
                  </a:schemeClr>
                </a:solidFill>
                <a:latin typeface="+mn-lt"/>
                <a:cs typeface="Tahom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Box 4"/>
          <p:cNvSpPr txBox="1">
            <a:spLocks noChangeArrowheads="1"/>
          </p:cNvSpPr>
          <p:nvPr userDrawn="1"/>
        </p:nvSpPr>
        <p:spPr bwMode="auto">
          <a:xfrm>
            <a:off x="6193178" y="6683593"/>
            <a:ext cx="3142657" cy="174407"/>
          </a:xfrm>
          <a:prstGeom prst="rect">
            <a:avLst/>
          </a:prstGeom>
          <a:noFill/>
          <a:ln w="9525">
            <a:noFill/>
            <a:miter lim="800000"/>
            <a:headEnd/>
            <a:tailEnd/>
          </a:ln>
          <a:effectLst/>
        </p:spPr>
        <p:txBody>
          <a:bodyPr wrap="square">
            <a:spAutoFit/>
          </a:bodyPr>
          <a:lstStyle/>
          <a:p>
            <a:pPr algn="ctr" rtl="0"/>
            <a:r>
              <a:rPr lang="en-US" sz="800" b="0" i="0" u="none" strike="noStrike" kern="1200" baseline="30000" dirty="0">
                <a:solidFill>
                  <a:schemeClr val="bg1"/>
                </a:solidFill>
                <a:latin typeface="Calibri" pitchFamily="34" charset="0"/>
                <a:ea typeface="+mn-ea"/>
                <a:cs typeface="Calibri" pitchFamily="34" charset="0"/>
              </a:rPr>
              <a:t>© 2019 Sedgwick Claims Management Services, Inc. - Do not disclose or distribute.</a:t>
            </a:r>
          </a:p>
        </p:txBody>
      </p:sp>
      <p:sp>
        <p:nvSpPr>
          <p:cNvPr id="2" name="Title 1"/>
          <p:cNvSpPr>
            <a:spLocks noGrp="1"/>
          </p:cNvSpPr>
          <p:nvPr>
            <p:ph type="title" hasCustomPrompt="1"/>
          </p:nvPr>
        </p:nvSpPr>
        <p:spPr>
          <a:xfrm>
            <a:off x="1726456" y="213360"/>
            <a:ext cx="8149586" cy="400440"/>
          </a:xfrm>
          <a:prstGeom prst="rect">
            <a:avLst/>
          </a:prstGeom>
        </p:spPr>
        <p:txBody>
          <a:bodyPr anchor="ctr">
            <a:noAutofit/>
          </a:bodyPr>
          <a:lstStyle>
            <a:lvl1pPr algn="l">
              <a:buFont typeface="Arial" pitchFamily="34" charset="0"/>
              <a:buNone/>
              <a:defRPr sz="2000" b="0" i="0" spc="0">
                <a:solidFill>
                  <a:schemeClr val="bg1"/>
                </a:solidFill>
                <a:effectLst>
                  <a:outerShdw blurRad="50800" dist="38100" dir="2700000" algn="tl" rotWithShape="0">
                    <a:prstClr val="black">
                      <a:alpha val="40000"/>
                    </a:prstClr>
                  </a:outerShdw>
                </a:effectLst>
                <a:latin typeface="Calibri Light"/>
                <a:cs typeface="Calibri Light"/>
              </a:defRPr>
            </a:lvl1pPr>
          </a:lstStyle>
          <a:p>
            <a:r>
              <a:rPr lang="en-US" dirty="0"/>
              <a:t>Click to edit master title style</a:t>
            </a:r>
          </a:p>
        </p:txBody>
      </p:sp>
      <p:sp>
        <p:nvSpPr>
          <p:cNvPr id="13" name="TextBox 12">
            <a:extLst>
              <a:ext uri="{FF2B5EF4-FFF2-40B4-BE49-F238E27FC236}">
                <a16:creationId xmlns:a16="http://schemas.microsoft.com/office/drawing/2014/main" xmlns="" id="{43028A58-30A7-654C-BB50-9C08EEB4FFF9}"/>
              </a:ext>
            </a:extLst>
          </p:cNvPr>
          <p:cNvSpPr txBox="1">
            <a:spLocks noChangeArrowheads="1"/>
          </p:cNvSpPr>
          <p:nvPr userDrawn="1"/>
        </p:nvSpPr>
        <p:spPr bwMode="auto">
          <a:xfrm>
            <a:off x="177415" y="6543743"/>
            <a:ext cx="643467" cy="261610"/>
          </a:xfrm>
          <a:prstGeom prst="rect">
            <a:avLst/>
          </a:prstGeom>
          <a:noFill/>
          <a:ln>
            <a:noFill/>
          </a:ln>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fld id="{1A0A4BEF-8C68-4C7E-BC4F-FFEC64399D31}" type="slidenum">
              <a:rPr lang="en-US" sz="1100" b="1" smtClean="0">
                <a:solidFill>
                  <a:schemeClr val="bg1"/>
                </a:solidFill>
                <a:effectLst/>
                <a:latin typeface="Calibri" panose="020F0502020204030204" pitchFamily="34" charset="0"/>
                <a:cs typeface="Calibri" panose="020F0502020204030204" pitchFamily="34" charset="0"/>
              </a:rPr>
              <a:pPr algn="ctr" eaLnBrk="1" hangingPunct="1">
                <a:defRPr/>
              </a:pPr>
              <a:t>‹#›</a:t>
            </a:fld>
            <a:endParaRPr lang="en-US" sz="1400" b="1" dirty="0">
              <a:solidFill>
                <a:schemeClr val="bg1"/>
              </a:solidFill>
              <a:effectLst/>
              <a:latin typeface="Calibri" panose="020F0502020204030204" pitchFamily="34" charset="0"/>
              <a:cs typeface="Calibri" panose="020F0502020204030204" pitchFamily="34" charset="0"/>
            </a:endParaRPr>
          </a:p>
        </p:txBody>
      </p:sp>
      <p:sp>
        <p:nvSpPr>
          <p:cNvPr id="14" name="Text Box 4">
            <a:extLst>
              <a:ext uri="{FF2B5EF4-FFF2-40B4-BE49-F238E27FC236}">
                <a16:creationId xmlns:a16="http://schemas.microsoft.com/office/drawing/2014/main" xmlns="" id="{473B998B-7557-0E44-8993-636FC3799ECB}"/>
              </a:ext>
            </a:extLst>
          </p:cNvPr>
          <p:cNvSpPr txBox="1">
            <a:spLocks noChangeArrowheads="1"/>
          </p:cNvSpPr>
          <p:nvPr userDrawn="1"/>
        </p:nvSpPr>
        <p:spPr bwMode="auto">
          <a:xfrm>
            <a:off x="679462" y="6594754"/>
            <a:ext cx="3667956" cy="200055"/>
          </a:xfrm>
          <a:prstGeom prst="rect">
            <a:avLst/>
          </a:prstGeom>
          <a:noFill/>
          <a:ln w="9525">
            <a:noFill/>
            <a:miter lim="800000"/>
            <a:headEnd/>
            <a:tailEnd/>
          </a:ln>
          <a:effectLst/>
        </p:spPr>
        <p:txBody>
          <a:bodyPr wrap="square">
            <a:spAutoFit/>
          </a:bodyPr>
          <a:lstStyle/>
          <a:p>
            <a:pPr algn="l" rtl="0"/>
            <a:r>
              <a:rPr lang="en-US" sz="700" b="0" i="0" u="none" strike="noStrike" kern="1200" baseline="0" dirty="0">
                <a:solidFill>
                  <a:schemeClr val="bg1"/>
                </a:solidFill>
                <a:latin typeface="Calibri" pitchFamily="34" charset="0"/>
                <a:ea typeface="+mn-ea"/>
                <a:cs typeface="Calibri" pitchFamily="34" charset="0"/>
              </a:rPr>
              <a:t>© 2020 Sedgwick - Do not disclose or distribute.</a:t>
            </a:r>
          </a:p>
        </p:txBody>
      </p:sp>
    </p:spTree>
    <p:extLst>
      <p:ext uri="{BB962C8B-B14F-4D97-AF65-F5344CB8AC3E}">
        <p14:creationId xmlns:p14="http://schemas.microsoft.com/office/powerpoint/2010/main" val="96093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Box 4"/>
          <p:cNvSpPr txBox="1">
            <a:spLocks noChangeArrowheads="1"/>
          </p:cNvSpPr>
          <p:nvPr userDrawn="1"/>
        </p:nvSpPr>
        <p:spPr bwMode="auto">
          <a:xfrm>
            <a:off x="351475" y="6606279"/>
            <a:ext cx="2652931" cy="174407"/>
          </a:xfrm>
          <a:prstGeom prst="rect">
            <a:avLst/>
          </a:prstGeom>
          <a:noFill/>
          <a:ln w="9525">
            <a:noFill/>
            <a:miter lim="800000"/>
            <a:headEnd/>
            <a:tailEnd/>
          </a:ln>
          <a:effectLst/>
        </p:spPr>
        <p:txBody>
          <a:bodyPr wrap="square">
            <a:spAutoFit/>
          </a:bodyPr>
          <a:lstStyle/>
          <a:p>
            <a:pPr algn="ctr" rtl="0"/>
            <a:r>
              <a:rPr lang="en-US" sz="800" b="0" i="0" u="none" strike="noStrike" kern="1200" baseline="30000" dirty="0">
                <a:solidFill>
                  <a:schemeClr val="bg1"/>
                </a:solidFill>
                <a:latin typeface="Calibri" pitchFamily="34" charset="0"/>
                <a:ea typeface="+mn-ea"/>
                <a:cs typeface="Calibri" pitchFamily="34" charset="0"/>
              </a:rPr>
              <a:t>© 2019 Sedgwick Claims Management Services, Inc. - Do not disclose or distribute.</a:t>
            </a:r>
          </a:p>
        </p:txBody>
      </p:sp>
    </p:spTree>
    <p:extLst>
      <p:ext uri="{BB962C8B-B14F-4D97-AF65-F5344CB8AC3E}">
        <p14:creationId xmlns:p14="http://schemas.microsoft.com/office/powerpoint/2010/main" val="4004926763"/>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1" r:id="rId3"/>
  </p:sldLayoutIdLst>
  <p:hf hdr="0" ftr="0" dt="0"/>
  <p:txStyles>
    <p:title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xmlns="" id="{FFCECDE1-8527-6C43-ADCC-CCCC7BF92AFA}"/>
              </a:ext>
            </a:extLst>
          </p:cNvPr>
          <p:cNvSpPr>
            <a:spLocks noGrp="1"/>
          </p:cNvSpPr>
          <p:nvPr>
            <p:ph type="title"/>
          </p:nvPr>
        </p:nvSpPr>
        <p:spPr>
          <a:xfrm>
            <a:off x="-2516189" y="3994030"/>
            <a:ext cx="11445240" cy="2321101"/>
          </a:xfrm>
        </p:spPr>
        <p:txBody>
          <a:bodyPr/>
          <a:lstStyle/>
          <a:p>
            <a:r>
              <a:rPr lang="en-US" altLang="en-US" b="1" dirty="0">
                <a:solidFill>
                  <a:schemeClr val="tx1"/>
                </a:solidFill>
              </a:rPr>
              <a:t>Lockout and Tagout</a:t>
            </a:r>
            <a:br>
              <a:rPr lang="en-US" altLang="en-US" b="1" dirty="0">
                <a:solidFill>
                  <a:schemeClr val="tx1"/>
                </a:solidFill>
              </a:rPr>
            </a:br>
            <a:r>
              <a:rPr lang="en-US" altLang="en-US" b="1" dirty="0">
                <a:solidFill>
                  <a:schemeClr val="tx1"/>
                </a:solidFill>
              </a:rPr>
              <a:t>Sedgwick Risk </a:t>
            </a:r>
            <a:r>
              <a:rPr lang="en-US" altLang="en-US" b="1" dirty="0" smtClean="0">
                <a:solidFill>
                  <a:schemeClr val="tx1"/>
                </a:solidFill>
              </a:rPr>
              <a:t>Services</a:t>
            </a:r>
            <a:br>
              <a:rPr lang="en-US" altLang="en-US" b="1" dirty="0" smtClean="0">
                <a:solidFill>
                  <a:schemeClr val="tx1"/>
                </a:solidFill>
              </a:rPr>
            </a:br>
            <a:r>
              <a:rPr lang="en-US" altLang="en-US" sz="1800" dirty="0" smtClean="0">
                <a:solidFill>
                  <a:schemeClr val="tx2"/>
                </a:solidFill>
              </a:rPr>
              <a:t>Presented </a:t>
            </a:r>
            <a:r>
              <a:rPr lang="en-US" altLang="en-US" sz="1800" dirty="0">
                <a:solidFill>
                  <a:schemeClr val="tx2"/>
                </a:solidFill>
              </a:rPr>
              <a:t>by </a:t>
            </a:r>
            <a:br>
              <a:rPr lang="en-US" altLang="en-US" sz="1800" dirty="0">
                <a:solidFill>
                  <a:schemeClr val="tx2"/>
                </a:solidFill>
              </a:rPr>
            </a:br>
            <a:r>
              <a:rPr lang="en-US" altLang="en-US" b="1" dirty="0">
                <a:solidFill>
                  <a:schemeClr val="tx2"/>
                </a:solidFill>
              </a:rPr>
              <a:t>Sedgwick on behalf of ORM</a:t>
            </a:r>
            <a:r>
              <a:rPr lang="en-US" altLang="en-US" b="1" dirty="0"/>
              <a:t/>
            </a:r>
            <a:br>
              <a:rPr lang="en-US" altLang="en-US" b="1" dirty="0"/>
            </a:br>
            <a:r>
              <a:rPr lang="en-US" dirty="0">
                <a:solidFill>
                  <a:schemeClr val="tx1">
                    <a:lumMod val="50000"/>
                    <a:lumOff val="50000"/>
                  </a:schemeClr>
                </a:solidFill>
              </a:rPr>
              <a:t/>
            </a:r>
            <a:br>
              <a:rPr lang="en-US" dirty="0">
                <a:solidFill>
                  <a:schemeClr val="tx1">
                    <a:lumMod val="50000"/>
                    <a:lumOff val="50000"/>
                  </a:schemeClr>
                </a:solidFill>
              </a:rPr>
            </a:br>
            <a:r>
              <a:rPr lang="en-US" sz="2000" dirty="0" smtClean="0">
                <a:solidFill>
                  <a:schemeClr val="tx1">
                    <a:lumMod val="50000"/>
                    <a:lumOff val="50000"/>
                  </a:schemeClr>
                </a:solidFill>
              </a:rPr>
              <a:t>March 2020</a:t>
            </a:r>
            <a:endParaRPr lang="en-US" sz="2000" dirty="0">
              <a:solidFill>
                <a:schemeClr val="tx1">
                  <a:lumMod val="50000"/>
                  <a:lumOff val="50000"/>
                </a:schemeClr>
              </a:solidFill>
            </a:endParaRPr>
          </a:p>
        </p:txBody>
      </p:sp>
    </p:spTree>
    <p:extLst>
      <p:ext uri="{BB962C8B-B14F-4D97-AF65-F5344CB8AC3E}">
        <p14:creationId xmlns:p14="http://schemas.microsoft.com/office/powerpoint/2010/main" val="2844185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sz="3200" b="1" dirty="0"/>
              <a:t>Mechanical energy:</a:t>
            </a:r>
          </a:p>
          <a:p>
            <a:pPr marL="0" lvl="2" indent="0">
              <a:lnSpc>
                <a:spcPct val="90000"/>
              </a:lnSpc>
              <a:spcBef>
                <a:spcPct val="0"/>
              </a:spcBef>
              <a:buClr>
                <a:schemeClr val="tx1"/>
              </a:buClr>
              <a:buSzPct val="70000"/>
              <a:buNone/>
              <a:defRPr/>
            </a:pPr>
            <a:endParaRPr lang="en-US" sz="1100" b="1" dirty="0"/>
          </a:p>
          <a:p>
            <a:pPr marL="342900" lvl="1" indent="-342900">
              <a:lnSpc>
                <a:spcPct val="90000"/>
              </a:lnSpc>
              <a:buClrTx/>
              <a:buSzPct val="100000"/>
              <a:buFont typeface="Wingdings" pitchFamily="2" charset="2"/>
              <a:buChar char="§"/>
              <a:defRPr/>
            </a:pPr>
            <a:r>
              <a:rPr lang="en-US" sz="2800" b="1" dirty="0"/>
              <a:t>Energy is manifested through motion and energy is associated with moving parts of a mechanical system:</a:t>
            </a:r>
            <a:endParaRPr lang="en-US" sz="800" dirty="0"/>
          </a:p>
          <a:p>
            <a:pPr marL="742950" lvl="2" indent="-342900">
              <a:lnSpc>
                <a:spcPct val="90000"/>
              </a:lnSpc>
              <a:buClrTx/>
              <a:buSzPct val="100000"/>
              <a:buFont typeface="Wingdings" pitchFamily="2" charset="2"/>
              <a:buChar char="§"/>
              <a:defRPr/>
            </a:pPr>
            <a:r>
              <a:rPr lang="en-US" sz="2400" b="1" dirty="0"/>
              <a:t>Power transmission apparatus</a:t>
            </a:r>
          </a:p>
          <a:p>
            <a:pPr marL="742950" lvl="2" indent="-342900">
              <a:lnSpc>
                <a:spcPct val="90000"/>
              </a:lnSpc>
              <a:buClrTx/>
              <a:buSzPct val="100000"/>
              <a:buFont typeface="Wingdings" pitchFamily="2" charset="2"/>
              <a:buChar char="§"/>
              <a:defRPr/>
            </a:pPr>
            <a:r>
              <a:rPr lang="en-US" sz="2400" b="1" dirty="0"/>
              <a:t>Fly wheels</a:t>
            </a:r>
          </a:p>
          <a:p>
            <a:pPr marL="742950" lvl="2" indent="-342900">
              <a:lnSpc>
                <a:spcPct val="90000"/>
              </a:lnSpc>
              <a:buClrTx/>
              <a:buSzPct val="100000"/>
              <a:buFont typeface="Wingdings" pitchFamily="2" charset="2"/>
              <a:buChar char="§"/>
              <a:defRPr/>
            </a:pPr>
            <a:r>
              <a:rPr lang="en-US" sz="2400" b="1" dirty="0"/>
              <a:t>Belts</a:t>
            </a:r>
          </a:p>
          <a:p>
            <a:pPr marL="742950" lvl="2" indent="-342900">
              <a:lnSpc>
                <a:spcPct val="90000"/>
              </a:lnSpc>
              <a:buClrTx/>
              <a:buSzPct val="100000"/>
              <a:buFont typeface="Wingdings" pitchFamily="2" charset="2"/>
              <a:buChar char="§"/>
              <a:defRPr/>
            </a:pPr>
            <a:r>
              <a:rPr lang="en-US" sz="2400" b="1" dirty="0"/>
              <a:t>Pulleys</a:t>
            </a:r>
          </a:p>
          <a:p>
            <a:pPr marL="342900" lvl="1" indent="-342900">
              <a:lnSpc>
                <a:spcPct val="90000"/>
              </a:lnSpc>
              <a:buClrTx/>
              <a:buSzPct val="100000"/>
              <a:buFont typeface="Wingdings" pitchFamily="2" charset="2"/>
              <a:buChar char="§"/>
              <a:defRPr/>
            </a:pPr>
            <a:r>
              <a:rPr lang="en-US" sz="2800" b="1" dirty="0"/>
              <a:t>Contact with moving parts can crush, fracture, cut, or amputate a body part.</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Types of Hazardous Energy</a:t>
            </a:r>
            <a:endParaRPr lang="en-US" sz="2000" dirty="0">
              <a:effectLst/>
            </a:endParaRPr>
          </a:p>
        </p:txBody>
      </p:sp>
    </p:spTree>
    <p:extLst>
      <p:ext uri="{BB962C8B-B14F-4D97-AF65-F5344CB8AC3E}">
        <p14:creationId xmlns:p14="http://schemas.microsoft.com/office/powerpoint/2010/main" val="2425825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altLang="en-US" sz="3200" b="1" dirty="0"/>
              <a:t>Potential energy:</a:t>
            </a:r>
          </a:p>
          <a:p>
            <a:pPr marL="0" lvl="2" indent="0">
              <a:lnSpc>
                <a:spcPct val="90000"/>
              </a:lnSpc>
              <a:spcBef>
                <a:spcPct val="0"/>
              </a:spcBef>
              <a:buClr>
                <a:schemeClr val="tx1"/>
              </a:buClr>
              <a:buSzPct val="70000"/>
              <a:buNone/>
              <a:defRPr/>
            </a:pPr>
            <a:endParaRPr lang="en-US" altLang="en-US" sz="1100" b="1" dirty="0"/>
          </a:p>
          <a:p>
            <a:pPr marL="342900" lvl="1" indent="-342900">
              <a:lnSpc>
                <a:spcPct val="90000"/>
              </a:lnSpc>
              <a:buClrTx/>
              <a:buSzPct val="100000"/>
              <a:buFont typeface="Wingdings" pitchFamily="2" charset="2"/>
              <a:buChar char="§"/>
              <a:defRPr/>
            </a:pPr>
            <a:r>
              <a:rPr lang="en-US" altLang="en-US" sz="2800" b="1" dirty="0"/>
              <a:t>Potential energy is stored energy that can be hazardous if released. Some examples of potential energy include:</a:t>
            </a:r>
          </a:p>
          <a:p>
            <a:pPr marL="742950" lvl="2" indent="-342900">
              <a:lnSpc>
                <a:spcPct val="90000"/>
              </a:lnSpc>
              <a:buClrTx/>
              <a:buSzPct val="100000"/>
              <a:buFont typeface="Wingdings" pitchFamily="2" charset="2"/>
              <a:buChar char="§"/>
              <a:defRPr/>
            </a:pPr>
            <a:r>
              <a:rPr lang="en-US" altLang="en-US" sz="2400" b="1" dirty="0"/>
              <a:t>Gravity</a:t>
            </a:r>
          </a:p>
          <a:p>
            <a:pPr marL="742950" lvl="2" indent="-342900">
              <a:lnSpc>
                <a:spcPct val="90000"/>
              </a:lnSpc>
              <a:buClrTx/>
              <a:buSzPct val="100000"/>
              <a:buFont typeface="Wingdings" pitchFamily="2" charset="2"/>
              <a:buChar char="§"/>
              <a:defRPr/>
            </a:pPr>
            <a:r>
              <a:rPr lang="en-US" altLang="en-US" sz="2400" b="1" dirty="0"/>
              <a:t>Springs</a:t>
            </a:r>
          </a:p>
          <a:p>
            <a:pPr marL="742950" lvl="2" indent="-342900">
              <a:lnSpc>
                <a:spcPct val="90000"/>
              </a:lnSpc>
              <a:buClrTx/>
              <a:buSzPct val="100000"/>
              <a:buFont typeface="Wingdings" pitchFamily="2" charset="2"/>
              <a:buChar char="§"/>
              <a:defRPr/>
            </a:pPr>
            <a:r>
              <a:rPr lang="en-US" altLang="en-US" sz="2400" b="1" dirty="0"/>
              <a:t>Thermal energy</a:t>
            </a:r>
          </a:p>
          <a:p>
            <a:pPr marL="742950" lvl="2" indent="-342900">
              <a:lnSpc>
                <a:spcPct val="90000"/>
              </a:lnSpc>
              <a:buClrTx/>
              <a:buSzPct val="100000"/>
              <a:buFont typeface="Wingdings" pitchFamily="2" charset="2"/>
              <a:buChar char="§"/>
              <a:defRPr/>
            </a:pPr>
            <a:r>
              <a:rPr lang="en-US" altLang="en-US" sz="2400" b="1" dirty="0"/>
              <a:t>Stored energy</a:t>
            </a:r>
          </a:p>
          <a:p>
            <a:pPr marL="742950" lvl="2" indent="-342900">
              <a:lnSpc>
                <a:spcPct val="90000"/>
              </a:lnSpc>
              <a:buClrTx/>
              <a:buSzPct val="100000"/>
              <a:buFont typeface="Wingdings" pitchFamily="2" charset="2"/>
              <a:buChar char="§"/>
              <a:defRPr/>
            </a:pPr>
            <a:r>
              <a:rPr lang="en-US" altLang="en-US" sz="2400" b="1" dirty="0"/>
              <a:t>Capacitors</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Types of Hazardous Energy</a:t>
            </a:r>
            <a:endParaRPr lang="en-US" sz="2000" dirty="0">
              <a:effectLst/>
            </a:endParaRPr>
          </a:p>
        </p:txBody>
      </p:sp>
    </p:spTree>
    <p:extLst>
      <p:ext uri="{BB962C8B-B14F-4D97-AF65-F5344CB8AC3E}">
        <p14:creationId xmlns:p14="http://schemas.microsoft.com/office/powerpoint/2010/main" val="1104527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sz="3200" b="1" dirty="0"/>
              <a:t>Pneumatic energy:</a:t>
            </a:r>
          </a:p>
          <a:p>
            <a:pPr marL="0" lvl="2" indent="0">
              <a:lnSpc>
                <a:spcPct val="90000"/>
              </a:lnSpc>
              <a:spcBef>
                <a:spcPct val="0"/>
              </a:spcBef>
              <a:buClr>
                <a:schemeClr val="tx1"/>
              </a:buClr>
              <a:buSzPct val="70000"/>
              <a:buNone/>
              <a:defRPr/>
            </a:pPr>
            <a:endParaRPr lang="en-US" sz="1100" b="1" dirty="0"/>
          </a:p>
          <a:p>
            <a:pPr marL="342900" lvl="1" indent="-342900">
              <a:lnSpc>
                <a:spcPct val="90000"/>
              </a:lnSpc>
              <a:buClrTx/>
              <a:buSzPct val="100000"/>
              <a:buFont typeface="Wingdings" pitchFamily="2" charset="2"/>
              <a:buChar char="§"/>
              <a:defRPr/>
            </a:pPr>
            <a:r>
              <a:rPr lang="en-US" sz="2800" b="1" dirty="0"/>
              <a:t>Pneumatic lines and vessels can retain energy in the form of stored pressure which may have to be relieved prior to servicing or maintenance.</a:t>
            </a:r>
          </a:p>
          <a:p>
            <a:pPr marL="342900" lvl="1" indent="-342900">
              <a:lnSpc>
                <a:spcPct val="90000"/>
              </a:lnSpc>
              <a:buClrTx/>
              <a:buSzPct val="100000"/>
              <a:buFont typeface="Wingdings" pitchFamily="2" charset="2"/>
              <a:buChar char="§"/>
              <a:defRPr/>
            </a:pPr>
            <a:r>
              <a:rPr lang="en-US" sz="2800" b="1" dirty="0"/>
              <a:t>This may be encountered in:</a:t>
            </a:r>
          </a:p>
          <a:p>
            <a:pPr marL="742950" lvl="2" indent="-342900">
              <a:lnSpc>
                <a:spcPct val="90000"/>
              </a:lnSpc>
              <a:buClrTx/>
              <a:buSzPct val="100000"/>
              <a:buFont typeface="Wingdings" pitchFamily="2" charset="2"/>
              <a:buChar char="§"/>
              <a:defRPr/>
            </a:pPr>
            <a:r>
              <a:rPr lang="en-US" sz="2400" b="1" dirty="0"/>
              <a:t>Pressurized systems</a:t>
            </a:r>
          </a:p>
          <a:p>
            <a:pPr marL="742950" lvl="2" indent="-342900">
              <a:lnSpc>
                <a:spcPct val="90000"/>
              </a:lnSpc>
              <a:buClrTx/>
              <a:buSzPct val="100000"/>
              <a:buFont typeface="Wingdings" pitchFamily="2" charset="2"/>
              <a:buChar char="§"/>
              <a:defRPr/>
            </a:pPr>
            <a:r>
              <a:rPr lang="en-US" sz="2400" b="1" dirty="0"/>
              <a:t>Compressors</a:t>
            </a:r>
          </a:p>
          <a:p>
            <a:pPr marL="742950" lvl="2" indent="-342900">
              <a:lnSpc>
                <a:spcPct val="90000"/>
              </a:lnSpc>
              <a:buClrTx/>
              <a:buSzPct val="100000"/>
              <a:buFont typeface="Wingdings" pitchFamily="2" charset="2"/>
              <a:buChar char="§"/>
              <a:defRPr/>
            </a:pPr>
            <a:r>
              <a:rPr lang="en-US" sz="2400" b="1" dirty="0"/>
              <a:t>House air</a:t>
            </a:r>
          </a:p>
          <a:p>
            <a:pPr marL="742950" lvl="2" indent="-342900">
              <a:lnSpc>
                <a:spcPct val="90000"/>
              </a:lnSpc>
              <a:buClrTx/>
              <a:buSzPct val="100000"/>
              <a:buFont typeface="Wingdings" pitchFamily="2" charset="2"/>
              <a:buChar char="§"/>
              <a:defRPr/>
            </a:pPr>
            <a:r>
              <a:rPr lang="en-US" sz="2400" b="1" dirty="0"/>
              <a:t>Air powered tools</a:t>
            </a:r>
          </a:p>
          <a:p>
            <a:pPr marL="742950" lvl="2" indent="-342900">
              <a:lnSpc>
                <a:spcPct val="90000"/>
              </a:lnSpc>
              <a:buClrTx/>
              <a:buSzPct val="100000"/>
              <a:buFont typeface="Wingdings" pitchFamily="2" charset="2"/>
              <a:buChar char="§"/>
              <a:defRPr/>
            </a:pPr>
            <a:r>
              <a:rPr lang="en-US" sz="2400" b="1" dirty="0"/>
              <a:t>Other gases</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Types of Hazardous Energy</a:t>
            </a:r>
            <a:endParaRPr lang="en-US" sz="2000" dirty="0">
              <a:effectLst/>
            </a:endParaRPr>
          </a:p>
        </p:txBody>
      </p:sp>
    </p:spTree>
    <p:extLst>
      <p:ext uri="{BB962C8B-B14F-4D97-AF65-F5344CB8AC3E}">
        <p14:creationId xmlns:p14="http://schemas.microsoft.com/office/powerpoint/2010/main" val="1543275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altLang="en-US" sz="2800" b="1" dirty="0"/>
              <a:t>Energy control procedure:</a:t>
            </a:r>
          </a:p>
          <a:p>
            <a:pPr marL="0" lvl="2" indent="0">
              <a:lnSpc>
                <a:spcPct val="90000"/>
              </a:lnSpc>
              <a:spcBef>
                <a:spcPct val="0"/>
              </a:spcBef>
              <a:buClr>
                <a:schemeClr val="tx1"/>
              </a:buClr>
              <a:buSzPct val="70000"/>
              <a:buNone/>
              <a:defRPr/>
            </a:pPr>
            <a:endParaRPr lang="en-US" altLang="en-US" sz="1100" b="1" dirty="0"/>
          </a:p>
          <a:p>
            <a:pPr marL="342900" lvl="1" indent="-342900">
              <a:lnSpc>
                <a:spcPct val="90000"/>
              </a:lnSpc>
              <a:buClrTx/>
              <a:buSzPct val="100000"/>
              <a:buFont typeface="Wingdings" pitchFamily="2" charset="2"/>
              <a:buChar char="§"/>
              <a:defRPr/>
            </a:pPr>
            <a:r>
              <a:rPr lang="en-US" altLang="en-US" sz="2400" b="1" dirty="0"/>
              <a:t>A written procedure, developed to protect employees who perform maintenance on machines, equipment and processes where hazardous energy sources are present.</a:t>
            </a:r>
          </a:p>
          <a:p>
            <a:pPr marL="342900" lvl="1" indent="-342900">
              <a:lnSpc>
                <a:spcPct val="90000"/>
              </a:lnSpc>
              <a:buClrTx/>
              <a:buSzPct val="100000"/>
              <a:buFont typeface="Wingdings" pitchFamily="2" charset="2"/>
              <a:buChar char="§"/>
              <a:defRPr/>
            </a:pPr>
            <a:r>
              <a:rPr lang="en-US" sz="2400" b="1" dirty="0"/>
              <a:t>A hazardous energy control procedure shall be developed and utilized by the Agency when employees are engaged in the cleaning, repairing, servicing, setting-up or adjusting of:</a:t>
            </a:r>
            <a:endParaRPr lang="en-US" sz="700" dirty="0">
              <a:solidFill>
                <a:srgbClr val="000000"/>
              </a:solidFill>
            </a:endParaRPr>
          </a:p>
          <a:p>
            <a:pPr marL="742950" lvl="2" indent="-342900">
              <a:lnSpc>
                <a:spcPct val="90000"/>
              </a:lnSpc>
              <a:buClrTx/>
              <a:buSzPct val="100000"/>
              <a:buFont typeface="Wingdings" pitchFamily="2" charset="2"/>
              <a:buChar char="§"/>
              <a:defRPr/>
            </a:pPr>
            <a:r>
              <a:rPr lang="en-US" sz="2000" b="1" dirty="0"/>
              <a:t>Prime movers </a:t>
            </a:r>
          </a:p>
          <a:p>
            <a:pPr marL="742950" lvl="2" indent="-342900">
              <a:lnSpc>
                <a:spcPct val="90000"/>
              </a:lnSpc>
              <a:buClrTx/>
              <a:buSzPct val="100000"/>
              <a:buFont typeface="Wingdings" pitchFamily="2" charset="2"/>
              <a:buChar char="§"/>
              <a:defRPr/>
            </a:pPr>
            <a:r>
              <a:rPr lang="en-US" sz="2000" b="1" dirty="0"/>
              <a:t>Machinery</a:t>
            </a:r>
          </a:p>
          <a:p>
            <a:pPr marL="742950" lvl="2" indent="-342900">
              <a:lnSpc>
                <a:spcPct val="90000"/>
              </a:lnSpc>
              <a:buClrTx/>
              <a:buSzPct val="100000"/>
              <a:buFont typeface="Wingdings" pitchFamily="2" charset="2"/>
              <a:buChar char="§"/>
              <a:defRPr/>
            </a:pPr>
            <a:r>
              <a:rPr lang="en-US" sz="2000" b="1" dirty="0"/>
              <a:t>Equipment</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Energy Control Procedure</a:t>
            </a:r>
            <a:endParaRPr lang="en-US" sz="2000" dirty="0">
              <a:effectLst/>
            </a:endParaRPr>
          </a:p>
        </p:txBody>
      </p:sp>
    </p:spTree>
    <p:extLst>
      <p:ext uri="{BB962C8B-B14F-4D97-AF65-F5344CB8AC3E}">
        <p14:creationId xmlns:p14="http://schemas.microsoft.com/office/powerpoint/2010/main" val="1687855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altLang="en-US" sz="3200" b="1" dirty="0"/>
              <a:t>Process of energy control procedure implementation: </a:t>
            </a:r>
          </a:p>
          <a:p>
            <a:pPr marL="0" lvl="2" indent="0">
              <a:lnSpc>
                <a:spcPct val="90000"/>
              </a:lnSpc>
              <a:spcBef>
                <a:spcPct val="0"/>
              </a:spcBef>
              <a:buClr>
                <a:schemeClr val="tx1"/>
              </a:buClr>
              <a:buSzPct val="70000"/>
              <a:buNone/>
              <a:defRPr/>
            </a:pPr>
            <a:endParaRPr lang="en-US" altLang="en-US" sz="1100" b="1" dirty="0"/>
          </a:p>
          <a:p>
            <a:pPr marL="342900" lvl="1" indent="-342900">
              <a:lnSpc>
                <a:spcPct val="90000"/>
              </a:lnSpc>
              <a:buClrTx/>
              <a:buSzPct val="100000"/>
              <a:buFont typeface="Wingdings" pitchFamily="2" charset="2"/>
              <a:buChar char="§"/>
              <a:defRPr/>
            </a:pPr>
            <a:r>
              <a:rPr lang="en-US" sz="2800" b="1" dirty="0"/>
              <a:t>There are six steps:</a:t>
            </a:r>
          </a:p>
          <a:p>
            <a:pPr marL="857250" lvl="2" indent="-457200">
              <a:lnSpc>
                <a:spcPct val="90000"/>
              </a:lnSpc>
              <a:buClrTx/>
              <a:buSzPct val="100000"/>
              <a:buFont typeface="Arial" charset="0"/>
              <a:buAutoNum type="arabicPeriod"/>
              <a:defRPr/>
            </a:pPr>
            <a:r>
              <a:rPr lang="en-US" sz="2400" b="1" dirty="0"/>
              <a:t>Prepare for shutdown</a:t>
            </a:r>
          </a:p>
          <a:p>
            <a:pPr marL="857250" lvl="2" indent="-457200">
              <a:lnSpc>
                <a:spcPct val="90000"/>
              </a:lnSpc>
              <a:buClrTx/>
              <a:buSzPct val="100000"/>
              <a:buFont typeface="Arial" charset="0"/>
              <a:buAutoNum type="arabicPeriod"/>
              <a:defRPr/>
            </a:pPr>
            <a:r>
              <a:rPr lang="en-US" sz="2400" b="1" dirty="0"/>
              <a:t>Shutdown</a:t>
            </a:r>
          </a:p>
          <a:p>
            <a:pPr marL="857250" lvl="2" indent="-457200">
              <a:lnSpc>
                <a:spcPct val="90000"/>
              </a:lnSpc>
              <a:buClrTx/>
              <a:buSzPct val="100000"/>
              <a:buFont typeface="Arial" charset="0"/>
              <a:buAutoNum type="arabicPeriod"/>
              <a:defRPr/>
            </a:pPr>
            <a:r>
              <a:rPr lang="en-US" sz="2400" b="1" dirty="0"/>
              <a:t>Isolate energy sources</a:t>
            </a:r>
          </a:p>
          <a:p>
            <a:pPr marL="857250" lvl="2" indent="-457200">
              <a:lnSpc>
                <a:spcPct val="90000"/>
              </a:lnSpc>
              <a:buClrTx/>
              <a:buSzPct val="100000"/>
              <a:buFont typeface="Arial" charset="0"/>
              <a:buAutoNum type="arabicPeriod"/>
              <a:defRPr/>
            </a:pPr>
            <a:r>
              <a:rPr lang="en-US" sz="2400" b="1" dirty="0"/>
              <a:t>Apply locks &amp; tags</a:t>
            </a:r>
          </a:p>
          <a:p>
            <a:pPr marL="857250" lvl="2" indent="-457200">
              <a:lnSpc>
                <a:spcPct val="90000"/>
              </a:lnSpc>
              <a:buClrTx/>
              <a:buSzPct val="100000"/>
              <a:buFont typeface="Arial" charset="0"/>
              <a:buAutoNum type="arabicPeriod"/>
              <a:defRPr/>
            </a:pPr>
            <a:r>
              <a:rPr lang="en-US" sz="2400" b="1" dirty="0"/>
              <a:t>Control residual energy</a:t>
            </a:r>
          </a:p>
          <a:p>
            <a:pPr marL="857250" lvl="2" indent="-457200">
              <a:lnSpc>
                <a:spcPct val="90000"/>
              </a:lnSpc>
              <a:buClrTx/>
              <a:buSzPct val="100000"/>
              <a:buFont typeface="Arial" charset="0"/>
              <a:buAutoNum type="arabicPeriod"/>
              <a:defRPr/>
            </a:pPr>
            <a:r>
              <a:rPr lang="en-US" sz="2400" b="1" dirty="0"/>
              <a:t>Verify energy control methods</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Energy Control Procedure</a:t>
            </a:r>
            <a:endParaRPr lang="en-US" sz="2000" dirty="0">
              <a:effectLst/>
            </a:endParaRPr>
          </a:p>
        </p:txBody>
      </p:sp>
    </p:spTree>
    <p:extLst>
      <p:ext uri="{BB962C8B-B14F-4D97-AF65-F5344CB8AC3E}">
        <p14:creationId xmlns:p14="http://schemas.microsoft.com/office/powerpoint/2010/main" val="34378542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sz="3200" b="1" dirty="0"/>
              <a:t>Step 1 - Prepare for shutdown:</a:t>
            </a:r>
          </a:p>
          <a:p>
            <a:pPr marL="0" lvl="2" indent="0">
              <a:lnSpc>
                <a:spcPct val="90000"/>
              </a:lnSpc>
              <a:spcBef>
                <a:spcPct val="0"/>
              </a:spcBef>
              <a:buClr>
                <a:schemeClr val="tx1"/>
              </a:buClr>
              <a:buSzPct val="70000"/>
              <a:buNone/>
              <a:defRPr/>
            </a:pPr>
            <a:endParaRPr lang="en-US" sz="1100" b="1" dirty="0"/>
          </a:p>
          <a:p>
            <a:pPr marL="342900" lvl="1" indent="-342900">
              <a:lnSpc>
                <a:spcPct val="90000"/>
              </a:lnSpc>
              <a:buClrTx/>
              <a:buSzPct val="100000"/>
              <a:buFont typeface="Wingdings" pitchFamily="2" charset="2"/>
              <a:buChar char="§"/>
              <a:defRPr/>
            </a:pPr>
            <a:r>
              <a:rPr lang="en-US" sz="2800" b="1" dirty="0"/>
              <a:t>Notify affected employees of activities.</a:t>
            </a:r>
          </a:p>
          <a:p>
            <a:pPr marL="342900" lvl="1" indent="-342900" defTabSz="804863">
              <a:lnSpc>
                <a:spcPct val="90000"/>
              </a:lnSpc>
              <a:buClrTx/>
              <a:buSzPct val="100000"/>
              <a:buFont typeface="Wingdings" pitchFamily="2" charset="2"/>
              <a:buChar char="§"/>
              <a:defRPr/>
            </a:pPr>
            <a:r>
              <a:rPr lang="en-US" sz="2800" b="1" dirty="0"/>
              <a:t>Use energy control procedure data to prepare for shutdown:</a:t>
            </a:r>
            <a:endParaRPr lang="en-US" sz="800" dirty="0">
              <a:latin typeface="Tahoma" pitchFamily="34" charset="0"/>
              <a:ea typeface="Tahoma" pitchFamily="34" charset="0"/>
            </a:endParaRPr>
          </a:p>
          <a:p>
            <a:pPr marL="742950" lvl="2" indent="-342900" defTabSz="804863">
              <a:lnSpc>
                <a:spcPct val="90000"/>
              </a:lnSpc>
              <a:buClrTx/>
              <a:buSzPct val="100000"/>
              <a:buFont typeface="Wingdings" pitchFamily="2" charset="2"/>
              <a:buChar char="§"/>
              <a:defRPr/>
            </a:pPr>
            <a:r>
              <a:rPr lang="en-US" sz="2400" b="1" dirty="0"/>
              <a:t>Identify shutdown procedures.</a:t>
            </a:r>
          </a:p>
          <a:p>
            <a:pPr marL="742950" lvl="2" indent="-342900" defTabSz="804863">
              <a:lnSpc>
                <a:spcPct val="90000"/>
              </a:lnSpc>
              <a:buClrTx/>
              <a:buSzPct val="100000"/>
              <a:buFont typeface="Wingdings" pitchFamily="2" charset="2"/>
              <a:buChar char="§"/>
              <a:defRPr/>
            </a:pPr>
            <a:r>
              <a:rPr lang="en-US" sz="2400" b="1" dirty="0"/>
              <a:t>Identify energy sources.</a:t>
            </a:r>
          </a:p>
          <a:p>
            <a:pPr marL="742950" lvl="2" indent="-342900" defTabSz="804863">
              <a:lnSpc>
                <a:spcPct val="90000"/>
              </a:lnSpc>
              <a:buClrTx/>
              <a:buSzPct val="100000"/>
              <a:buFont typeface="Wingdings" pitchFamily="2" charset="2"/>
              <a:buChar char="§"/>
              <a:defRPr/>
            </a:pPr>
            <a:r>
              <a:rPr lang="en-US" sz="2400" b="1" dirty="0"/>
              <a:t>Identify energy isolation devices.</a:t>
            </a:r>
          </a:p>
          <a:p>
            <a:pPr marL="742950" lvl="2" indent="-342900" defTabSz="804863">
              <a:lnSpc>
                <a:spcPct val="90000"/>
              </a:lnSpc>
              <a:buClrTx/>
              <a:buSzPct val="100000"/>
              <a:buFont typeface="Wingdings" pitchFamily="2" charset="2"/>
              <a:buChar char="§"/>
              <a:defRPr/>
            </a:pPr>
            <a:r>
              <a:rPr lang="en-US" sz="2400" b="1" dirty="0"/>
              <a:t>Determine quantity and type of lockout and tagout devices required.</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Energy Control Procedure</a:t>
            </a:r>
            <a:endParaRPr lang="en-US" sz="2000" dirty="0">
              <a:effectLst/>
            </a:endParaRPr>
          </a:p>
        </p:txBody>
      </p:sp>
    </p:spTree>
    <p:extLst>
      <p:ext uri="{BB962C8B-B14F-4D97-AF65-F5344CB8AC3E}">
        <p14:creationId xmlns:p14="http://schemas.microsoft.com/office/powerpoint/2010/main" val="1238344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altLang="en-US" sz="4000" b="1" dirty="0"/>
              <a:t>Step 2 - Shutdown: </a:t>
            </a:r>
          </a:p>
          <a:p>
            <a:pPr marL="0" lvl="2" indent="0">
              <a:lnSpc>
                <a:spcPct val="90000"/>
              </a:lnSpc>
              <a:spcBef>
                <a:spcPct val="0"/>
              </a:spcBef>
              <a:buClr>
                <a:schemeClr val="tx1"/>
              </a:buClr>
              <a:buSzPct val="70000"/>
              <a:buNone/>
              <a:defRPr/>
            </a:pPr>
            <a:endParaRPr lang="en-US" altLang="en-US" sz="1100" b="1" dirty="0"/>
          </a:p>
          <a:p>
            <a:pPr marL="342900" lvl="1" indent="-342900">
              <a:lnSpc>
                <a:spcPct val="90000"/>
              </a:lnSpc>
              <a:buClrTx/>
              <a:buSzPct val="100000"/>
              <a:buFont typeface="Wingdings" pitchFamily="2" charset="2"/>
              <a:buChar char="§"/>
              <a:defRPr/>
            </a:pPr>
            <a:r>
              <a:rPr lang="en-US" altLang="en-US" sz="3600" b="1" dirty="0"/>
              <a:t>Shut equipment down by its normal stop/start method.  </a:t>
            </a:r>
            <a:endParaRPr lang="en-US" altLang="en-US" sz="1000" dirty="0">
              <a:latin typeface="Tahoma" pitchFamily="34" charset="0"/>
            </a:endParaRPr>
          </a:p>
          <a:p>
            <a:pPr marL="742950" lvl="2" indent="-342900" defTabSz="804863">
              <a:lnSpc>
                <a:spcPct val="90000"/>
              </a:lnSpc>
              <a:buClrTx/>
              <a:buSzPct val="100000"/>
              <a:buFont typeface="Wingdings" pitchFamily="2" charset="2"/>
              <a:buChar char="§"/>
              <a:defRPr/>
            </a:pPr>
            <a:r>
              <a:rPr lang="en-US" altLang="en-US" sz="3200" b="1" dirty="0"/>
              <a:t>This can include an on/off switch, a toggle switch, or typical machine start/stop method. </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Energy Control Procedure</a:t>
            </a:r>
            <a:endParaRPr lang="en-US" sz="2000" dirty="0">
              <a:effectLst/>
            </a:endParaRPr>
          </a:p>
        </p:txBody>
      </p:sp>
    </p:spTree>
    <p:extLst>
      <p:ext uri="{BB962C8B-B14F-4D97-AF65-F5344CB8AC3E}">
        <p14:creationId xmlns:p14="http://schemas.microsoft.com/office/powerpoint/2010/main" val="2985883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altLang="en-US" sz="4000" b="1" dirty="0"/>
              <a:t>Step 3 - Isolate energy sources: </a:t>
            </a:r>
          </a:p>
          <a:p>
            <a:pPr marL="0" lvl="2" indent="0">
              <a:lnSpc>
                <a:spcPct val="90000"/>
              </a:lnSpc>
              <a:spcBef>
                <a:spcPct val="0"/>
              </a:spcBef>
              <a:buClr>
                <a:schemeClr val="tx1"/>
              </a:buClr>
              <a:buSzPct val="70000"/>
              <a:buNone/>
              <a:defRPr/>
            </a:pPr>
            <a:endParaRPr lang="en-US" altLang="en-US" sz="1100" b="1" dirty="0"/>
          </a:p>
          <a:p>
            <a:pPr marL="342900" lvl="1" indent="-342900">
              <a:lnSpc>
                <a:spcPct val="90000"/>
              </a:lnSpc>
              <a:buClrTx/>
              <a:buSzPct val="100000"/>
              <a:buFont typeface="Wingdings" pitchFamily="2" charset="2"/>
              <a:buChar char="§"/>
              <a:defRPr/>
            </a:pPr>
            <a:r>
              <a:rPr lang="en-US" altLang="en-US" sz="3600" b="1" dirty="0"/>
              <a:t>Isolate all energy sources from the machinery or equipment.</a:t>
            </a:r>
            <a:endParaRPr lang="en-US" altLang="en-US" sz="1000" dirty="0">
              <a:latin typeface="Tahoma" pitchFamily="34" charset="0"/>
            </a:endParaRPr>
          </a:p>
          <a:p>
            <a:pPr marL="742950" lvl="2" indent="-342900" defTabSz="804863">
              <a:lnSpc>
                <a:spcPct val="90000"/>
              </a:lnSpc>
              <a:buClrTx/>
              <a:buSzPct val="100000"/>
              <a:buFont typeface="Wingdings" pitchFamily="2" charset="2"/>
              <a:buChar char="§"/>
              <a:defRPr/>
            </a:pPr>
            <a:r>
              <a:rPr lang="en-US" altLang="en-US" sz="3200" b="1" dirty="0"/>
              <a:t>This may include using energy isolating devices, i.e., circuit breakers, valves, etc. </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Energy Control Procedure</a:t>
            </a:r>
            <a:endParaRPr lang="en-US" sz="2000" dirty="0">
              <a:effectLst/>
            </a:endParaRPr>
          </a:p>
        </p:txBody>
      </p:sp>
    </p:spTree>
    <p:extLst>
      <p:ext uri="{BB962C8B-B14F-4D97-AF65-F5344CB8AC3E}">
        <p14:creationId xmlns:p14="http://schemas.microsoft.com/office/powerpoint/2010/main" val="2859649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altLang="en-US" sz="3200" b="1" dirty="0"/>
              <a:t>Step 4 – Apply locks and tags: </a:t>
            </a:r>
          </a:p>
          <a:p>
            <a:pPr marL="0" lvl="2" indent="0">
              <a:lnSpc>
                <a:spcPct val="90000"/>
              </a:lnSpc>
              <a:spcBef>
                <a:spcPct val="0"/>
              </a:spcBef>
              <a:buClr>
                <a:schemeClr val="tx1"/>
              </a:buClr>
              <a:buSzPct val="70000"/>
              <a:buNone/>
              <a:defRPr/>
            </a:pPr>
            <a:endParaRPr lang="en-US" altLang="en-US" sz="1000" b="1" dirty="0"/>
          </a:p>
          <a:p>
            <a:pPr marL="342900" lvl="1" indent="-342900">
              <a:lnSpc>
                <a:spcPct val="90000"/>
              </a:lnSpc>
              <a:buClrTx/>
              <a:buSzPct val="100000"/>
              <a:buFont typeface="Wingdings" pitchFamily="2" charset="2"/>
              <a:buChar char="§"/>
              <a:defRPr/>
            </a:pPr>
            <a:r>
              <a:rPr lang="en-US" altLang="en-US" sz="2800" b="1" dirty="0"/>
              <a:t>Apply locks, tags and hardware to energy isolating devices in OFF position.</a:t>
            </a:r>
          </a:p>
          <a:p>
            <a:pPr marL="342900" lvl="1" indent="-342900">
              <a:lnSpc>
                <a:spcPct val="90000"/>
              </a:lnSpc>
              <a:buClrTx/>
              <a:buSzPct val="100000"/>
              <a:buFont typeface="Wingdings" pitchFamily="2" charset="2"/>
              <a:buChar char="§"/>
              <a:defRPr/>
            </a:pPr>
            <a:r>
              <a:rPr lang="en-US" altLang="en-US" sz="2800" b="1" dirty="0"/>
              <a:t>Signs, tags, padlocks, and seals shall have means by which they can be readily secured to the controls</a:t>
            </a:r>
            <a:r>
              <a:rPr lang="en-US" altLang="en-US" sz="2800" b="1" dirty="0" smtClean="0"/>
              <a:t>.</a:t>
            </a:r>
          </a:p>
          <a:p>
            <a:pPr marL="0" lvl="1" indent="0">
              <a:lnSpc>
                <a:spcPct val="90000"/>
              </a:lnSpc>
              <a:buClrTx/>
              <a:buSzPct val="100000"/>
              <a:buNone/>
              <a:defRPr/>
            </a:pPr>
            <a:endParaRPr lang="en-US" altLang="en-US" sz="1100" b="1" dirty="0" smtClean="0"/>
          </a:p>
          <a:p>
            <a:pPr marL="0" lvl="2" indent="0">
              <a:lnSpc>
                <a:spcPct val="90000"/>
              </a:lnSpc>
              <a:spcBef>
                <a:spcPct val="0"/>
              </a:spcBef>
              <a:buClr>
                <a:schemeClr val="tx1"/>
              </a:buClr>
              <a:buSzPct val="70000"/>
              <a:buNone/>
              <a:defRPr/>
            </a:pPr>
            <a:r>
              <a:rPr lang="en-US" sz="3200" b="1" dirty="0"/>
              <a:t>Group lockout:</a:t>
            </a:r>
          </a:p>
          <a:p>
            <a:pPr marL="342900" lvl="1" indent="-342900" defTabSz="804863">
              <a:lnSpc>
                <a:spcPct val="90000"/>
              </a:lnSpc>
              <a:buClrTx/>
              <a:buSzPct val="100000"/>
              <a:buFont typeface="Wingdings" pitchFamily="2" charset="2"/>
              <a:buChar char="§"/>
              <a:defRPr/>
            </a:pPr>
            <a:r>
              <a:rPr lang="en-US" sz="2800" b="1" dirty="0"/>
              <a:t>One lock/tag per individual per energy isolating device!  </a:t>
            </a:r>
          </a:p>
          <a:p>
            <a:pPr marL="342900" lvl="1" indent="-342900" defTabSz="804863">
              <a:lnSpc>
                <a:spcPct val="90000"/>
              </a:lnSpc>
              <a:buClrTx/>
              <a:buSzPct val="100000"/>
              <a:buFont typeface="Wingdings" pitchFamily="2" charset="2"/>
              <a:buChar char="§"/>
              <a:defRPr/>
            </a:pPr>
            <a:r>
              <a:rPr lang="en-US" sz="2800" b="1" dirty="0"/>
              <a:t>Each person who enters a danger zone must apply his or her own lock/tag!</a:t>
            </a:r>
          </a:p>
          <a:p>
            <a:pPr marL="342900" lvl="1" indent="-342900">
              <a:lnSpc>
                <a:spcPct val="90000"/>
              </a:lnSpc>
              <a:buClrTx/>
              <a:buSzPct val="100000"/>
              <a:buFont typeface="Wingdings" pitchFamily="2" charset="2"/>
              <a:buChar char="§"/>
              <a:defRPr/>
            </a:pPr>
            <a:endParaRPr lang="en-US" altLang="en-US" sz="3600" b="1" dirty="0"/>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Energy Control Procedure</a:t>
            </a:r>
            <a:endParaRPr lang="en-US" sz="2000" dirty="0">
              <a:effectLst/>
            </a:endParaRPr>
          </a:p>
        </p:txBody>
      </p:sp>
    </p:spTree>
    <p:extLst>
      <p:ext uri="{BB962C8B-B14F-4D97-AF65-F5344CB8AC3E}">
        <p14:creationId xmlns:p14="http://schemas.microsoft.com/office/powerpoint/2010/main" val="718242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sz="3200" b="1" dirty="0"/>
              <a:t>Step 4 – Apply locks and tags: (continued):</a:t>
            </a:r>
          </a:p>
          <a:p>
            <a:pPr marL="0" lvl="2" indent="0">
              <a:lnSpc>
                <a:spcPct val="90000"/>
              </a:lnSpc>
              <a:spcBef>
                <a:spcPct val="0"/>
              </a:spcBef>
              <a:buClr>
                <a:schemeClr val="tx1"/>
              </a:buClr>
              <a:buSzPct val="70000"/>
              <a:buNone/>
              <a:defRPr/>
            </a:pPr>
            <a:endParaRPr lang="en-US" sz="1100" b="1" dirty="0"/>
          </a:p>
          <a:p>
            <a:pPr marL="0" lvl="2" indent="0">
              <a:lnSpc>
                <a:spcPct val="90000"/>
              </a:lnSpc>
              <a:spcBef>
                <a:spcPct val="0"/>
              </a:spcBef>
              <a:buClr>
                <a:schemeClr val="tx1"/>
              </a:buClr>
              <a:buSzPct val="70000"/>
              <a:buNone/>
              <a:defRPr/>
            </a:pPr>
            <a:r>
              <a:rPr lang="en-US" sz="3200" b="1" dirty="0"/>
              <a:t>Group lockout (continued):</a:t>
            </a:r>
          </a:p>
          <a:p>
            <a:pPr marL="342900" lvl="1" indent="-342900" defTabSz="804863">
              <a:lnSpc>
                <a:spcPct val="90000"/>
              </a:lnSpc>
              <a:buClrTx/>
              <a:buSzPct val="100000"/>
              <a:buFont typeface="Wingdings" pitchFamily="2" charset="2"/>
              <a:buChar char="§"/>
              <a:defRPr/>
            </a:pPr>
            <a:r>
              <a:rPr lang="en-US" sz="2800" b="1" dirty="0"/>
              <a:t>Must provide the same level of protection as individual lockout/</a:t>
            </a:r>
            <a:r>
              <a:rPr lang="en-US" sz="2800" b="1" dirty="0" err="1"/>
              <a:t>tagout</a:t>
            </a:r>
            <a:r>
              <a:rPr lang="en-US" sz="2800" b="1" dirty="0"/>
              <a:t> through the use of hasps, group lockout boxes, or other equivalent devices.</a:t>
            </a:r>
          </a:p>
          <a:p>
            <a:pPr marL="342900" lvl="1" indent="-342900" defTabSz="804863">
              <a:lnSpc>
                <a:spcPct val="90000"/>
              </a:lnSpc>
              <a:buClrTx/>
              <a:buSzPct val="100000"/>
              <a:buFont typeface="Wingdings" pitchFamily="2" charset="2"/>
              <a:buChar char="§"/>
              <a:defRPr/>
            </a:pPr>
            <a:r>
              <a:rPr lang="en-US" sz="2800" b="1" dirty="0"/>
              <a:t>Locks will be placed inside a lock box or hasp, an additional lock will be placed on the outside of lock box or hasp.</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Energy Control Procedure</a:t>
            </a:r>
            <a:endParaRPr lang="en-US" sz="2000" dirty="0">
              <a:effectLst/>
            </a:endParaRPr>
          </a:p>
        </p:txBody>
      </p:sp>
    </p:spTree>
    <p:extLst>
      <p:ext uri="{BB962C8B-B14F-4D97-AF65-F5344CB8AC3E}">
        <p14:creationId xmlns:p14="http://schemas.microsoft.com/office/powerpoint/2010/main" val="3378226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indent="0">
              <a:buNone/>
            </a:pPr>
            <a:r>
              <a:rPr lang="en-US" sz="2400" b="1" dirty="0"/>
              <a:t>The information contained herein is not intended as legal advice, is advisory only; provided on an “as is” basis, and to be used solely at the user’s risk. The information is made available without any warranty of any kind and, to the extent allowed by law, Sedgwick disclaims any and all implied warranties and representations.  All procedures and training, whether required by law or not, should be implemented and reviewed by safety and risk management professionals and legal counsel to ensure that all local, state, and federal requirements are satisfied.  Sedgwick disclaims any and all liability that may arise in connection with a user’s use of this information.</a:t>
            </a:r>
            <a:endParaRPr lang="en-US" sz="2400" dirty="0"/>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dirty="0"/>
              <a:t>Disclaimer</a:t>
            </a:r>
            <a:endParaRPr lang="en-US" sz="2000" dirty="0">
              <a:effectLst/>
            </a:endParaRPr>
          </a:p>
        </p:txBody>
      </p:sp>
    </p:spTree>
    <p:extLst>
      <p:ext uri="{BB962C8B-B14F-4D97-AF65-F5344CB8AC3E}">
        <p14:creationId xmlns:p14="http://schemas.microsoft.com/office/powerpoint/2010/main" val="34572294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altLang="en-US" sz="4000" b="1" dirty="0"/>
              <a:t>Step 5 – Control residual energy: </a:t>
            </a:r>
          </a:p>
          <a:p>
            <a:pPr marL="0" lvl="2" indent="0">
              <a:lnSpc>
                <a:spcPct val="90000"/>
              </a:lnSpc>
              <a:spcBef>
                <a:spcPct val="0"/>
              </a:spcBef>
              <a:buClr>
                <a:schemeClr val="tx1"/>
              </a:buClr>
              <a:buSzPct val="70000"/>
              <a:buNone/>
              <a:defRPr/>
            </a:pPr>
            <a:endParaRPr lang="en-US" altLang="en-US" sz="1100" b="1" dirty="0"/>
          </a:p>
          <a:p>
            <a:pPr marL="342900" lvl="1" indent="-342900" defTabSz="804863">
              <a:lnSpc>
                <a:spcPct val="90000"/>
              </a:lnSpc>
              <a:buClrTx/>
              <a:buSzPct val="100000"/>
              <a:buFont typeface="Wingdings" pitchFamily="2" charset="2"/>
              <a:buChar char="§"/>
              <a:defRPr/>
            </a:pPr>
            <a:r>
              <a:rPr lang="en-US" altLang="en-US" sz="3600" b="1" dirty="0"/>
              <a:t>This is accomplished by releasing, restraining, or dissipating all residual energy, i.e., bleeding, blocking, or discharging all sources of energy.</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Energy Control Procedure</a:t>
            </a:r>
            <a:endParaRPr lang="en-US" sz="2000" dirty="0">
              <a:effectLst/>
            </a:endParaRPr>
          </a:p>
        </p:txBody>
      </p:sp>
    </p:spTree>
    <p:extLst>
      <p:ext uri="{BB962C8B-B14F-4D97-AF65-F5344CB8AC3E}">
        <p14:creationId xmlns:p14="http://schemas.microsoft.com/office/powerpoint/2010/main" val="15107500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altLang="en-US" sz="2800" b="1" dirty="0"/>
              <a:t>Step 6 – Verify energy control methods: </a:t>
            </a:r>
          </a:p>
          <a:p>
            <a:pPr marL="0" lvl="2" indent="0">
              <a:lnSpc>
                <a:spcPct val="90000"/>
              </a:lnSpc>
              <a:spcBef>
                <a:spcPct val="0"/>
              </a:spcBef>
              <a:buClr>
                <a:schemeClr val="tx1"/>
              </a:buClr>
              <a:buSzPct val="70000"/>
              <a:buNone/>
              <a:defRPr/>
            </a:pPr>
            <a:endParaRPr lang="en-US" altLang="en-US" sz="1100" b="1" dirty="0"/>
          </a:p>
          <a:p>
            <a:pPr marL="0" lvl="2" indent="0">
              <a:lnSpc>
                <a:spcPct val="90000"/>
              </a:lnSpc>
              <a:spcBef>
                <a:spcPct val="0"/>
              </a:spcBef>
              <a:buClr>
                <a:schemeClr val="tx1"/>
              </a:buClr>
              <a:buSzPct val="70000"/>
              <a:buNone/>
              <a:defRPr/>
            </a:pPr>
            <a:r>
              <a:rPr lang="en-US" altLang="en-US" sz="2800" b="1" dirty="0"/>
              <a:t>Verify that energy control measures are effective:</a:t>
            </a:r>
          </a:p>
          <a:p>
            <a:pPr marL="0" lvl="2" indent="0">
              <a:lnSpc>
                <a:spcPct val="90000"/>
              </a:lnSpc>
              <a:spcBef>
                <a:spcPct val="0"/>
              </a:spcBef>
              <a:buClr>
                <a:schemeClr val="tx1"/>
              </a:buClr>
              <a:buSzPct val="70000"/>
              <a:buNone/>
              <a:defRPr/>
            </a:pPr>
            <a:endParaRPr lang="en-US" altLang="en-US" sz="1100" b="1" dirty="0"/>
          </a:p>
          <a:p>
            <a:pPr marL="342900" lvl="1" indent="-342900" defTabSz="804863">
              <a:lnSpc>
                <a:spcPct val="90000"/>
              </a:lnSpc>
              <a:buClrTx/>
              <a:buSzPct val="100000"/>
              <a:buFont typeface="Wingdings" pitchFamily="2" charset="2"/>
              <a:buChar char="§"/>
              <a:defRPr/>
            </a:pPr>
            <a:r>
              <a:rPr lang="en-US" altLang="en-US" sz="2400" b="1" dirty="0"/>
              <a:t>Ensure that switches, valves and other mechanisms can not be turned on.</a:t>
            </a:r>
          </a:p>
          <a:p>
            <a:pPr marL="342900" lvl="1" indent="-342900" defTabSz="804863">
              <a:lnSpc>
                <a:spcPct val="90000"/>
              </a:lnSpc>
              <a:buClrTx/>
              <a:buSzPct val="100000"/>
              <a:buFont typeface="Wingdings" pitchFamily="2" charset="2"/>
              <a:buChar char="§"/>
              <a:defRPr/>
            </a:pPr>
            <a:r>
              <a:rPr lang="en-US" altLang="en-US" sz="2400" b="1" dirty="0"/>
              <a:t>Use a meter to ensure that electrical energy is not present.</a:t>
            </a:r>
          </a:p>
          <a:p>
            <a:pPr marL="342900" lvl="1" indent="-342900" defTabSz="804863">
              <a:lnSpc>
                <a:spcPct val="90000"/>
              </a:lnSpc>
              <a:buClrTx/>
              <a:buSzPct val="100000"/>
              <a:buFont typeface="Wingdings" pitchFamily="2" charset="2"/>
              <a:buChar char="§"/>
              <a:defRPr/>
            </a:pPr>
            <a:r>
              <a:rPr lang="en-US" altLang="en-US" sz="2400" b="1" dirty="0"/>
              <a:t>Activate equipment control switches and levers, and depressing start buttons to ensure power is isolated. Then return switches, levers and buttons to the off position.</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Energy Control Procedure</a:t>
            </a:r>
            <a:endParaRPr lang="en-US" sz="2000" dirty="0">
              <a:effectLst/>
            </a:endParaRPr>
          </a:p>
        </p:txBody>
      </p:sp>
    </p:spTree>
    <p:extLst>
      <p:ext uri="{BB962C8B-B14F-4D97-AF65-F5344CB8AC3E}">
        <p14:creationId xmlns:p14="http://schemas.microsoft.com/office/powerpoint/2010/main" val="40625845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sz="3200" b="1" dirty="0"/>
              <a:t>Once repairs/maintenance have been completed:</a:t>
            </a:r>
          </a:p>
          <a:p>
            <a:pPr marL="0" lvl="2" indent="0">
              <a:lnSpc>
                <a:spcPct val="90000"/>
              </a:lnSpc>
              <a:spcBef>
                <a:spcPct val="0"/>
              </a:spcBef>
              <a:buClr>
                <a:schemeClr val="tx1"/>
              </a:buClr>
              <a:buSzPct val="70000"/>
              <a:buNone/>
              <a:defRPr/>
            </a:pPr>
            <a:endParaRPr lang="en-US" sz="1100" b="1" dirty="0"/>
          </a:p>
          <a:p>
            <a:pPr marL="342900" lvl="1" indent="-342900" defTabSz="804863">
              <a:lnSpc>
                <a:spcPct val="90000"/>
              </a:lnSpc>
              <a:buClrTx/>
              <a:buSzPct val="100000"/>
              <a:buFont typeface="Wingdings" pitchFamily="2" charset="2"/>
              <a:buChar char="§"/>
              <a:defRPr/>
            </a:pPr>
            <a:r>
              <a:rPr lang="en-US" sz="2800" b="1" dirty="0"/>
              <a:t>Verify all controls are in the neutral or “OFF” position. </a:t>
            </a:r>
          </a:p>
          <a:p>
            <a:pPr marL="342900" lvl="1" indent="-342900" defTabSz="804863">
              <a:lnSpc>
                <a:spcPct val="90000"/>
              </a:lnSpc>
              <a:buClrTx/>
              <a:buSzPct val="100000"/>
              <a:buFont typeface="Wingdings" pitchFamily="2" charset="2"/>
              <a:buChar char="§"/>
              <a:defRPr/>
            </a:pPr>
            <a:r>
              <a:rPr lang="en-US" sz="2800" b="1" dirty="0"/>
              <a:t>Remove lockout/tagout devices.</a:t>
            </a:r>
          </a:p>
          <a:p>
            <a:pPr marL="342900" lvl="1" indent="-342900" defTabSz="804863">
              <a:lnSpc>
                <a:spcPct val="90000"/>
              </a:lnSpc>
              <a:buClrTx/>
              <a:buSzPct val="100000"/>
              <a:buFont typeface="Wingdings" pitchFamily="2" charset="2"/>
              <a:buChar char="§"/>
              <a:defRPr/>
            </a:pPr>
            <a:r>
              <a:rPr lang="en-US" sz="2800" b="1" dirty="0"/>
              <a:t>Notify affected employees that lockout/tagout devices have been removed and the equipment or machinery is ready for use</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b="1" dirty="0"/>
              <a:t>Start-up Procedures</a:t>
            </a:r>
            <a:endParaRPr lang="en-US" sz="2000" dirty="0">
              <a:effectLst/>
            </a:endParaRPr>
          </a:p>
        </p:txBody>
      </p:sp>
    </p:spTree>
    <p:extLst>
      <p:ext uri="{BB962C8B-B14F-4D97-AF65-F5344CB8AC3E}">
        <p14:creationId xmlns:p14="http://schemas.microsoft.com/office/powerpoint/2010/main" val="28651029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sz="3200" b="1" dirty="0"/>
              <a:t>Auditing:</a:t>
            </a:r>
          </a:p>
          <a:p>
            <a:pPr marL="0" lvl="2" indent="0">
              <a:lnSpc>
                <a:spcPct val="90000"/>
              </a:lnSpc>
              <a:spcBef>
                <a:spcPct val="0"/>
              </a:spcBef>
              <a:buClr>
                <a:schemeClr val="tx1"/>
              </a:buClr>
              <a:buSzPct val="70000"/>
              <a:buNone/>
              <a:defRPr/>
            </a:pPr>
            <a:endParaRPr lang="en-US" sz="1100" b="1" dirty="0"/>
          </a:p>
          <a:p>
            <a:pPr marL="342900" lvl="1" indent="-342900" defTabSz="804863">
              <a:lnSpc>
                <a:spcPct val="90000"/>
              </a:lnSpc>
              <a:buClrTx/>
              <a:buSzPct val="100000"/>
              <a:buFont typeface="Wingdings" pitchFamily="2" charset="2"/>
              <a:buChar char="§"/>
              <a:defRPr/>
            </a:pPr>
            <a:r>
              <a:rPr lang="en-US" sz="2800" b="1" dirty="0"/>
              <a:t>The audit of the Lockout/Tagout Program must be performed by an authorized employee [other than the ones(s) utilizing the energy control procedure].</a:t>
            </a:r>
          </a:p>
          <a:p>
            <a:pPr marL="342900" lvl="1" indent="-342900" defTabSz="804863">
              <a:lnSpc>
                <a:spcPct val="90000"/>
              </a:lnSpc>
              <a:buClrTx/>
              <a:buSzPct val="100000"/>
              <a:buFont typeface="Wingdings" pitchFamily="2" charset="2"/>
              <a:buChar char="§"/>
              <a:defRPr/>
            </a:pPr>
            <a:r>
              <a:rPr lang="en-US" sz="2800" b="1" dirty="0"/>
              <a:t>The audit must be conducted annually.</a:t>
            </a:r>
          </a:p>
          <a:p>
            <a:pPr marL="342900" lvl="1" indent="-342900" defTabSz="804863">
              <a:lnSpc>
                <a:spcPct val="90000"/>
              </a:lnSpc>
              <a:buClrTx/>
              <a:buSzPct val="100000"/>
              <a:buFont typeface="Wingdings" pitchFamily="2" charset="2"/>
              <a:buChar char="§"/>
              <a:defRPr/>
            </a:pPr>
            <a:r>
              <a:rPr lang="en-US" sz="2800" b="1" dirty="0"/>
              <a:t>A review is also to be performed if a weakness or issue is noted associated with the Lockout/Tagout Program .</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b="1" dirty="0"/>
              <a:t>Additional Lockout/Tagout Requirements</a:t>
            </a:r>
            <a:endParaRPr lang="en-US" sz="2000" dirty="0">
              <a:effectLst/>
            </a:endParaRPr>
          </a:p>
        </p:txBody>
      </p:sp>
    </p:spTree>
    <p:extLst>
      <p:ext uri="{BB962C8B-B14F-4D97-AF65-F5344CB8AC3E}">
        <p14:creationId xmlns:p14="http://schemas.microsoft.com/office/powerpoint/2010/main" val="4749644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sz="3200" b="1" dirty="0"/>
              <a:t>Training requirements:</a:t>
            </a:r>
          </a:p>
          <a:p>
            <a:pPr marL="0" lvl="2" indent="0">
              <a:lnSpc>
                <a:spcPct val="90000"/>
              </a:lnSpc>
              <a:spcBef>
                <a:spcPct val="0"/>
              </a:spcBef>
              <a:buClr>
                <a:schemeClr val="tx1"/>
              </a:buClr>
              <a:buSzPct val="70000"/>
              <a:buNone/>
              <a:defRPr/>
            </a:pPr>
            <a:endParaRPr lang="en-US" sz="1100" b="1" dirty="0"/>
          </a:p>
          <a:p>
            <a:pPr marL="0" lvl="2" indent="0">
              <a:lnSpc>
                <a:spcPct val="90000"/>
              </a:lnSpc>
              <a:spcBef>
                <a:spcPct val="0"/>
              </a:spcBef>
              <a:buClr>
                <a:schemeClr val="tx1"/>
              </a:buClr>
              <a:buSzPct val="70000"/>
              <a:buNone/>
              <a:defRPr/>
            </a:pPr>
            <a:r>
              <a:rPr lang="en-US" sz="3200" b="1" dirty="0"/>
              <a:t>Affected employees need to be informed of the procedures and prohibitions relating to attempts to:</a:t>
            </a:r>
          </a:p>
          <a:p>
            <a:pPr marL="0" lvl="2" indent="0">
              <a:lnSpc>
                <a:spcPct val="90000"/>
              </a:lnSpc>
              <a:spcBef>
                <a:spcPct val="0"/>
              </a:spcBef>
              <a:buClr>
                <a:schemeClr val="tx1"/>
              </a:buClr>
              <a:buSzPct val="70000"/>
              <a:buNone/>
              <a:defRPr/>
            </a:pPr>
            <a:endParaRPr lang="en-US" sz="1100" b="1" dirty="0"/>
          </a:p>
          <a:p>
            <a:pPr marL="342900" lvl="1" indent="-342900" defTabSz="804863">
              <a:lnSpc>
                <a:spcPct val="90000"/>
              </a:lnSpc>
              <a:buClrTx/>
              <a:buSzPct val="100000"/>
              <a:buFont typeface="Wingdings" pitchFamily="2" charset="2"/>
              <a:buChar char="§"/>
              <a:defRPr/>
            </a:pPr>
            <a:r>
              <a:rPr lang="en-US" sz="2800" b="1" dirty="0"/>
              <a:t>Perform work on equipment</a:t>
            </a:r>
          </a:p>
          <a:p>
            <a:pPr marL="342900" lvl="1" indent="-342900" defTabSz="804863">
              <a:lnSpc>
                <a:spcPct val="90000"/>
              </a:lnSpc>
              <a:buClrTx/>
              <a:buSzPct val="100000"/>
              <a:buFont typeface="Wingdings" pitchFamily="2" charset="2"/>
              <a:buChar char="§"/>
              <a:defRPr/>
            </a:pPr>
            <a:r>
              <a:rPr lang="en-US" sz="2800" b="1" dirty="0"/>
              <a:t>Restart or re-energize machines or   equipment which are locked out or tagged out.</a:t>
            </a:r>
          </a:p>
          <a:p>
            <a:pPr marL="342900" lvl="1" indent="-342900" defTabSz="804863">
              <a:lnSpc>
                <a:spcPct val="90000"/>
              </a:lnSpc>
              <a:buClrTx/>
              <a:buSzPct val="100000"/>
              <a:buFont typeface="Wingdings" pitchFamily="2" charset="2"/>
              <a:buChar char="§"/>
              <a:defRPr/>
            </a:pPr>
            <a:r>
              <a:rPr lang="en-US" sz="2800" b="1" dirty="0"/>
              <a:t>Who is authorized to perform work on equipment.</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b="1" dirty="0"/>
              <a:t>Additional Lockout/Tagout Requirements</a:t>
            </a:r>
            <a:endParaRPr lang="en-US" sz="2000" dirty="0">
              <a:effectLst/>
            </a:endParaRPr>
          </a:p>
        </p:txBody>
      </p:sp>
    </p:spTree>
    <p:extLst>
      <p:ext uri="{BB962C8B-B14F-4D97-AF65-F5344CB8AC3E}">
        <p14:creationId xmlns:p14="http://schemas.microsoft.com/office/powerpoint/2010/main" val="16164464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sz="2800" b="1" dirty="0"/>
              <a:t>Important instructions for authorized employees: </a:t>
            </a:r>
          </a:p>
          <a:p>
            <a:pPr marL="0" lvl="2" indent="0">
              <a:lnSpc>
                <a:spcPct val="90000"/>
              </a:lnSpc>
              <a:spcBef>
                <a:spcPct val="0"/>
              </a:spcBef>
              <a:buClr>
                <a:schemeClr val="tx1"/>
              </a:buClr>
              <a:buSzPct val="70000"/>
              <a:buNone/>
              <a:defRPr/>
            </a:pPr>
            <a:endParaRPr lang="en-US" sz="1100" b="1" dirty="0"/>
          </a:p>
          <a:p>
            <a:pPr marL="342900" lvl="1" indent="-342900" defTabSz="804863">
              <a:lnSpc>
                <a:spcPct val="90000"/>
              </a:lnSpc>
              <a:buClrTx/>
              <a:buSzPct val="100000"/>
              <a:buFont typeface="Wingdings" pitchFamily="2" charset="2"/>
              <a:buChar char="§"/>
              <a:defRPr/>
            </a:pPr>
            <a:r>
              <a:rPr lang="en-US" sz="2400" b="1" dirty="0"/>
              <a:t>Recognition of applicable hazardous energy sources, the type and magnitude of the energy available in the workplace.</a:t>
            </a:r>
          </a:p>
          <a:p>
            <a:pPr marL="342900" lvl="1" indent="-342900" defTabSz="804863">
              <a:lnSpc>
                <a:spcPct val="90000"/>
              </a:lnSpc>
              <a:buClrTx/>
              <a:buSzPct val="100000"/>
              <a:buFont typeface="Wingdings" pitchFamily="2" charset="2"/>
              <a:buChar char="§"/>
              <a:defRPr/>
            </a:pPr>
            <a:r>
              <a:rPr lang="en-US" sz="2400" b="1" dirty="0"/>
              <a:t>The methods and means necessary for energy isolation and control.</a:t>
            </a:r>
          </a:p>
          <a:p>
            <a:pPr marL="342900" lvl="1" indent="-342900" defTabSz="804863">
              <a:lnSpc>
                <a:spcPct val="90000"/>
              </a:lnSpc>
              <a:buClrTx/>
              <a:buSzPct val="100000"/>
              <a:buFont typeface="Wingdings" pitchFamily="2" charset="2"/>
              <a:buChar char="§"/>
              <a:defRPr/>
            </a:pPr>
            <a:r>
              <a:rPr lang="en-US" sz="2400" b="1" dirty="0"/>
              <a:t>The purpose and use of the energy control procedure.</a:t>
            </a:r>
          </a:p>
          <a:p>
            <a:pPr marL="342900" lvl="1" indent="-342900" defTabSz="804863">
              <a:lnSpc>
                <a:spcPct val="90000"/>
              </a:lnSpc>
              <a:buClrTx/>
              <a:buSzPct val="100000"/>
              <a:buFont typeface="Wingdings" pitchFamily="2" charset="2"/>
              <a:buChar char="§"/>
              <a:defRPr/>
            </a:pPr>
            <a:r>
              <a:rPr lang="en-US" sz="2400" b="1" dirty="0"/>
              <a:t>Initial training on the energy control program, the steps and requirements.</a:t>
            </a:r>
          </a:p>
          <a:p>
            <a:pPr marL="342900" lvl="1" indent="-342900" defTabSz="804863">
              <a:lnSpc>
                <a:spcPct val="90000"/>
              </a:lnSpc>
              <a:buClrTx/>
              <a:buSzPct val="100000"/>
              <a:buFont typeface="Wingdings" pitchFamily="2" charset="2"/>
              <a:buChar char="§"/>
              <a:defRPr/>
            </a:pPr>
            <a:r>
              <a:rPr lang="en-US" sz="2400" b="1" dirty="0"/>
              <a:t>Periodic training as necessary.</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b="1" dirty="0"/>
              <a:t>Additional Lockout/Tagout Requirements</a:t>
            </a:r>
            <a:endParaRPr lang="en-US" sz="2000" dirty="0">
              <a:effectLst/>
            </a:endParaRPr>
          </a:p>
        </p:txBody>
      </p:sp>
    </p:spTree>
    <p:extLst>
      <p:ext uri="{BB962C8B-B14F-4D97-AF65-F5344CB8AC3E}">
        <p14:creationId xmlns:p14="http://schemas.microsoft.com/office/powerpoint/2010/main" val="9345069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altLang="en-US" sz="3200" b="1" dirty="0"/>
              <a:t>Re-training must be done when:</a:t>
            </a:r>
          </a:p>
          <a:p>
            <a:pPr marL="0" lvl="2" indent="0">
              <a:lnSpc>
                <a:spcPct val="90000"/>
              </a:lnSpc>
              <a:spcBef>
                <a:spcPct val="0"/>
              </a:spcBef>
              <a:buClr>
                <a:schemeClr val="tx1"/>
              </a:buClr>
              <a:buSzPct val="70000"/>
              <a:buNone/>
              <a:defRPr/>
            </a:pPr>
            <a:endParaRPr lang="en-US" altLang="en-US" sz="1100" b="1" dirty="0"/>
          </a:p>
          <a:p>
            <a:pPr marL="342900" lvl="1" indent="-342900" defTabSz="804863">
              <a:lnSpc>
                <a:spcPct val="90000"/>
              </a:lnSpc>
              <a:buClrTx/>
              <a:buSzPct val="100000"/>
              <a:buFont typeface="Wingdings" pitchFamily="2" charset="2"/>
              <a:buChar char="§"/>
              <a:defRPr/>
            </a:pPr>
            <a:r>
              <a:rPr lang="en-US" altLang="en-US" sz="2800" b="1" dirty="0"/>
              <a:t>There has been a change in an employee’s job assignments. </a:t>
            </a:r>
          </a:p>
          <a:p>
            <a:pPr marL="342900" lvl="1" indent="-342900" defTabSz="804863">
              <a:lnSpc>
                <a:spcPct val="90000"/>
              </a:lnSpc>
              <a:buClrTx/>
              <a:buSzPct val="100000"/>
              <a:buFont typeface="Wingdings" pitchFamily="2" charset="2"/>
              <a:buChar char="§"/>
              <a:defRPr/>
            </a:pPr>
            <a:r>
              <a:rPr lang="en-US" altLang="en-US" sz="2800" b="1" dirty="0"/>
              <a:t>There has been a change in machines, equipment or processes that present a new hazard.</a:t>
            </a:r>
          </a:p>
          <a:p>
            <a:pPr marL="342900" lvl="1" indent="-342900" defTabSz="804863">
              <a:lnSpc>
                <a:spcPct val="90000"/>
              </a:lnSpc>
              <a:buClrTx/>
              <a:buSzPct val="100000"/>
              <a:buFont typeface="Wingdings" pitchFamily="2" charset="2"/>
              <a:buChar char="§"/>
              <a:defRPr/>
            </a:pPr>
            <a:r>
              <a:rPr lang="en-US" altLang="en-US" sz="2800" b="1" dirty="0"/>
              <a:t>There has been a change in the energy control procedures.</a:t>
            </a:r>
          </a:p>
          <a:p>
            <a:pPr marL="342900" lvl="1" indent="-342900" defTabSz="804863">
              <a:lnSpc>
                <a:spcPct val="90000"/>
              </a:lnSpc>
              <a:buClrTx/>
              <a:buSzPct val="100000"/>
              <a:buFont typeface="Wingdings" pitchFamily="2" charset="2"/>
              <a:buChar char="§"/>
              <a:defRPr/>
            </a:pPr>
            <a:r>
              <a:rPr lang="en-US" altLang="en-US" sz="2800" b="1" dirty="0"/>
              <a:t>A periodic inspection reveals, or the Agency has reason to believe, that there are deviations from or inadequacies in the employee's knowledge or use of the energy control procedures.</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b="1" dirty="0"/>
              <a:t>Additional Lockout/Tagout Requirements</a:t>
            </a:r>
            <a:endParaRPr lang="en-US" sz="2000" dirty="0">
              <a:effectLst/>
            </a:endParaRPr>
          </a:p>
        </p:txBody>
      </p:sp>
    </p:spTree>
    <p:extLst>
      <p:ext uri="{BB962C8B-B14F-4D97-AF65-F5344CB8AC3E}">
        <p14:creationId xmlns:p14="http://schemas.microsoft.com/office/powerpoint/2010/main" val="37682766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sz="3200" b="1" dirty="0"/>
              <a:t>Contractors:</a:t>
            </a:r>
          </a:p>
          <a:p>
            <a:pPr marL="0" lvl="2" indent="0">
              <a:lnSpc>
                <a:spcPct val="90000"/>
              </a:lnSpc>
              <a:spcBef>
                <a:spcPct val="0"/>
              </a:spcBef>
              <a:buClr>
                <a:schemeClr val="tx1"/>
              </a:buClr>
              <a:buSzPct val="70000"/>
              <a:buNone/>
              <a:defRPr/>
            </a:pPr>
            <a:endParaRPr lang="en-US" sz="1100" b="1" dirty="0"/>
          </a:p>
          <a:p>
            <a:pPr marL="342900" lvl="1" indent="-342900" defTabSz="804863">
              <a:lnSpc>
                <a:spcPct val="90000"/>
              </a:lnSpc>
              <a:buClrTx/>
              <a:buSzPct val="100000"/>
              <a:buFont typeface="Wingdings" pitchFamily="2" charset="2"/>
              <a:buChar char="§"/>
              <a:defRPr/>
            </a:pPr>
            <a:r>
              <a:rPr lang="en-US" sz="2800" b="1" dirty="0"/>
              <a:t>Review work to be done and assure they have and follow controls at least as effective as your Agency’s procedures, and in compliance with all codes.</a:t>
            </a:r>
          </a:p>
          <a:p>
            <a:pPr marL="342900" lvl="1" indent="-342900" defTabSz="804863">
              <a:lnSpc>
                <a:spcPct val="90000"/>
              </a:lnSpc>
              <a:buClrTx/>
              <a:buSzPct val="100000"/>
              <a:buFont typeface="Wingdings" pitchFamily="2" charset="2"/>
              <a:buChar char="§"/>
              <a:defRPr/>
            </a:pPr>
            <a:r>
              <a:rPr lang="en-US" sz="2800" b="1" dirty="0"/>
              <a:t>Cross-communicate re the Lockout processes with all affected people.</a:t>
            </a:r>
          </a:p>
          <a:p>
            <a:pPr marL="342900" lvl="1" indent="-342900" defTabSz="804863">
              <a:lnSpc>
                <a:spcPct val="90000"/>
              </a:lnSpc>
              <a:buClrTx/>
              <a:buSzPct val="100000"/>
              <a:buFont typeface="Wingdings" pitchFamily="2" charset="2"/>
              <a:buChar char="§"/>
              <a:defRPr/>
            </a:pPr>
            <a:r>
              <a:rPr lang="en-US" sz="2800" b="1" dirty="0"/>
              <a:t>Audit contractors prior to allowing and periodically to assure adherence to needed controls.</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b="1" dirty="0"/>
              <a:t>Additional Lockout/Tagout Requirements</a:t>
            </a:r>
            <a:endParaRPr lang="en-US" sz="2000" dirty="0">
              <a:effectLst/>
            </a:endParaRPr>
          </a:p>
        </p:txBody>
      </p:sp>
    </p:spTree>
    <p:extLst>
      <p:ext uri="{BB962C8B-B14F-4D97-AF65-F5344CB8AC3E}">
        <p14:creationId xmlns:p14="http://schemas.microsoft.com/office/powerpoint/2010/main" val="36759300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sz="3200" b="1" dirty="0"/>
              <a:t>There are several types of hazardous energy which can injure an employee. Lockout and tagout procedures are important to keep everyone safe!</a:t>
            </a:r>
          </a:p>
          <a:p>
            <a:pPr marL="0" lvl="2" indent="0">
              <a:lnSpc>
                <a:spcPct val="90000"/>
              </a:lnSpc>
              <a:spcBef>
                <a:spcPct val="0"/>
              </a:spcBef>
              <a:buClr>
                <a:schemeClr val="tx1"/>
              </a:buClr>
              <a:buSzPct val="70000"/>
              <a:buNone/>
              <a:defRPr/>
            </a:pPr>
            <a:endParaRPr lang="en-US" sz="1100" b="1" dirty="0"/>
          </a:p>
          <a:p>
            <a:pPr marL="342900" lvl="1" indent="-342900" defTabSz="804863">
              <a:lnSpc>
                <a:spcPct val="90000"/>
              </a:lnSpc>
              <a:buClrTx/>
              <a:buSzPct val="100000"/>
              <a:buFont typeface="Wingdings" pitchFamily="2" charset="2"/>
              <a:buChar char="§"/>
              <a:defRPr/>
            </a:pPr>
            <a:r>
              <a:rPr lang="en-US" sz="2800" b="1" dirty="0"/>
              <a:t>Ensure your Agency is following the correct guidelines for lockout/tagout, including:</a:t>
            </a:r>
            <a:endParaRPr lang="en-US" sz="800" dirty="0"/>
          </a:p>
          <a:p>
            <a:pPr marL="742950" lvl="2" indent="-342900" defTabSz="804863">
              <a:lnSpc>
                <a:spcPct val="90000"/>
              </a:lnSpc>
              <a:buClrTx/>
              <a:buSzPct val="100000"/>
              <a:buFont typeface="Wingdings" pitchFamily="2" charset="2"/>
              <a:buChar char="§"/>
              <a:defRPr/>
            </a:pPr>
            <a:r>
              <a:rPr lang="en-US" sz="2400" b="1" dirty="0"/>
              <a:t>Start up and group lockout procedures</a:t>
            </a:r>
          </a:p>
          <a:p>
            <a:pPr marL="742950" lvl="2" indent="-342900" defTabSz="804863">
              <a:lnSpc>
                <a:spcPct val="90000"/>
              </a:lnSpc>
              <a:buClrTx/>
              <a:buSzPct val="100000"/>
              <a:buFont typeface="Wingdings" pitchFamily="2" charset="2"/>
              <a:buChar char="§"/>
              <a:defRPr/>
            </a:pPr>
            <a:r>
              <a:rPr lang="en-US" sz="2400" b="1" dirty="0"/>
              <a:t>Auditing</a:t>
            </a:r>
          </a:p>
          <a:p>
            <a:pPr marL="742950" lvl="2" indent="-342900" defTabSz="804863">
              <a:lnSpc>
                <a:spcPct val="90000"/>
              </a:lnSpc>
              <a:buClrTx/>
              <a:buSzPct val="100000"/>
              <a:buFont typeface="Wingdings" pitchFamily="2" charset="2"/>
              <a:buChar char="§"/>
              <a:defRPr/>
            </a:pPr>
            <a:r>
              <a:rPr lang="en-US" sz="2400" b="1" dirty="0"/>
              <a:t>Training and retraining</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Summary</a:t>
            </a:r>
            <a:endParaRPr lang="en-US" sz="2000" dirty="0">
              <a:effectLst/>
            </a:endParaRPr>
          </a:p>
        </p:txBody>
      </p:sp>
    </p:spTree>
    <p:extLst>
      <p:ext uri="{BB962C8B-B14F-4D97-AF65-F5344CB8AC3E}">
        <p14:creationId xmlns:p14="http://schemas.microsoft.com/office/powerpoint/2010/main" val="13075669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altLang="en-US" sz="3200" b="1" dirty="0"/>
              <a:t>Follow the six steps for energy control procedure:</a:t>
            </a:r>
          </a:p>
          <a:p>
            <a:pPr marL="0" lvl="2" indent="0">
              <a:lnSpc>
                <a:spcPct val="90000"/>
              </a:lnSpc>
              <a:spcBef>
                <a:spcPct val="0"/>
              </a:spcBef>
              <a:buClr>
                <a:schemeClr val="tx1"/>
              </a:buClr>
              <a:buSzPct val="70000"/>
              <a:buNone/>
              <a:defRPr/>
            </a:pPr>
            <a:endParaRPr lang="en-US" sz="1100" b="1" dirty="0"/>
          </a:p>
          <a:p>
            <a:pPr marL="857250" lvl="2" indent="-457200">
              <a:lnSpc>
                <a:spcPct val="90000"/>
              </a:lnSpc>
              <a:buClrTx/>
              <a:buSzPct val="100000"/>
              <a:buFont typeface="Arial" charset="0"/>
              <a:buAutoNum type="arabicPeriod"/>
              <a:defRPr/>
            </a:pPr>
            <a:r>
              <a:rPr lang="en-US" sz="2800" b="1" dirty="0"/>
              <a:t>Prepare for shutdown</a:t>
            </a:r>
          </a:p>
          <a:p>
            <a:pPr marL="857250" lvl="2" indent="-457200">
              <a:lnSpc>
                <a:spcPct val="90000"/>
              </a:lnSpc>
              <a:buClrTx/>
              <a:buSzPct val="100000"/>
              <a:buFont typeface="Arial" charset="0"/>
              <a:buAutoNum type="arabicPeriod"/>
              <a:defRPr/>
            </a:pPr>
            <a:r>
              <a:rPr lang="en-US" sz="2800" b="1" dirty="0"/>
              <a:t>Shutdown</a:t>
            </a:r>
          </a:p>
          <a:p>
            <a:pPr marL="857250" lvl="2" indent="-457200">
              <a:lnSpc>
                <a:spcPct val="90000"/>
              </a:lnSpc>
              <a:buClrTx/>
              <a:buSzPct val="100000"/>
              <a:buFont typeface="Arial" charset="0"/>
              <a:buAutoNum type="arabicPeriod"/>
              <a:defRPr/>
            </a:pPr>
            <a:r>
              <a:rPr lang="en-US" sz="2800" b="1" dirty="0"/>
              <a:t>Isolate energy sources</a:t>
            </a:r>
          </a:p>
          <a:p>
            <a:pPr marL="857250" lvl="2" indent="-457200">
              <a:lnSpc>
                <a:spcPct val="90000"/>
              </a:lnSpc>
              <a:buClrTx/>
              <a:buSzPct val="100000"/>
              <a:buFont typeface="Arial" charset="0"/>
              <a:buAutoNum type="arabicPeriod"/>
              <a:defRPr/>
            </a:pPr>
            <a:r>
              <a:rPr lang="en-US" sz="2800" b="1" dirty="0"/>
              <a:t>Apply locks &amp; tags</a:t>
            </a:r>
          </a:p>
          <a:p>
            <a:pPr marL="857250" lvl="2" indent="-457200">
              <a:lnSpc>
                <a:spcPct val="90000"/>
              </a:lnSpc>
              <a:buClrTx/>
              <a:buSzPct val="100000"/>
              <a:buFont typeface="Arial" charset="0"/>
              <a:buAutoNum type="arabicPeriod"/>
              <a:defRPr/>
            </a:pPr>
            <a:r>
              <a:rPr lang="en-US" sz="2800" b="1" dirty="0"/>
              <a:t>Control residual energy</a:t>
            </a:r>
          </a:p>
          <a:p>
            <a:pPr marL="857250" lvl="2" indent="-457200">
              <a:lnSpc>
                <a:spcPct val="90000"/>
              </a:lnSpc>
              <a:buClrTx/>
              <a:buSzPct val="100000"/>
              <a:buFont typeface="Arial" charset="0"/>
              <a:buAutoNum type="arabicPeriod"/>
              <a:defRPr/>
            </a:pPr>
            <a:r>
              <a:rPr lang="en-US" sz="2800" b="1" dirty="0"/>
              <a:t>Verify energy control methods</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Summary</a:t>
            </a:r>
            <a:endParaRPr lang="en-US" sz="2000" dirty="0">
              <a:effectLst/>
            </a:endParaRPr>
          </a:p>
        </p:txBody>
      </p:sp>
    </p:spTree>
    <p:extLst>
      <p:ext uri="{BB962C8B-B14F-4D97-AF65-F5344CB8AC3E}">
        <p14:creationId xmlns:p14="http://schemas.microsoft.com/office/powerpoint/2010/main" val="2994758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457200" lvl="1" indent="-457200">
              <a:buClrTx/>
              <a:buSzPct val="100000"/>
              <a:buFont typeface="Arial" charset="0"/>
              <a:buAutoNum type="arabicPeriod"/>
            </a:pPr>
            <a:r>
              <a:rPr lang="en-US" altLang="en-US" sz="3200" b="1" dirty="0"/>
              <a:t>Why Take Lockout and Tagout Training?</a:t>
            </a:r>
          </a:p>
          <a:p>
            <a:pPr marL="457200" lvl="1" indent="-457200">
              <a:buClrTx/>
              <a:buSzPct val="100000"/>
              <a:buFont typeface="Arial" charset="0"/>
              <a:buAutoNum type="arabicPeriod"/>
            </a:pPr>
            <a:r>
              <a:rPr lang="en-US" altLang="en-US" sz="3200" b="1" dirty="0"/>
              <a:t>Definitions</a:t>
            </a:r>
          </a:p>
          <a:p>
            <a:pPr marL="457200" lvl="1" indent="-457200">
              <a:buClrTx/>
              <a:buSzPct val="100000"/>
              <a:buFont typeface="Arial" charset="0"/>
              <a:buAutoNum type="arabicPeriod"/>
            </a:pPr>
            <a:r>
              <a:rPr lang="en-US" altLang="en-US" sz="3200" b="1" dirty="0"/>
              <a:t>Types of Hazardous Energy</a:t>
            </a:r>
          </a:p>
          <a:p>
            <a:pPr marL="457200" lvl="1" indent="-457200">
              <a:buClrTx/>
              <a:buSzPct val="100000"/>
              <a:buFont typeface="Arial" charset="0"/>
              <a:buAutoNum type="arabicPeriod"/>
            </a:pPr>
            <a:r>
              <a:rPr lang="en-US" altLang="en-US" sz="3200" b="1" dirty="0"/>
              <a:t>Energy Control Procedure</a:t>
            </a:r>
          </a:p>
          <a:p>
            <a:pPr marL="457200" lvl="1" indent="-457200">
              <a:buClrTx/>
              <a:buSzPct val="100000"/>
              <a:buFont typeface="Arial" charset="0"/>
              <a:buAutoNum type="arabicPeriod"/>
            </a:pPr>
            <a:r>
              <a:rPr lang="en-US" altLang="en-US" sz="3200" b="1" dirty="0"/>
              <a:t>Start-up Procedures</a:t>
            </a:r>
          </a:p>
          <a:p>
            <a:pPr marL="457200" lvl="1" indent="-457200">
              <a:buClrTx/>
              <a:buSzPct val="100000"/>
              <a:buFont typeface="Arial" charset="0"/>
              <a:buAutoNum type="arabicPeriod"/>
            </a:pPr>
            <a:r>
              <a:rPr lang="en-US" altLang="en-US" sz="3200" b="1" dirty="0"/>
              <a:t>Additional Lockout/Tagout Requirements</a:t>
            </a:r>
          </a:p>
          <a:p>
            <a:pPr marL="457200" lvl="1" indent="-457200">
              <a:buClrTx/>
              <a:buSzPct val="100000"/>
              <a:buFont typeface="Arial" charset="0"/>
              <a:buAutoNum type="arabicPeriod"/>
            </a:pPr>
            <a:r>
              <a:rPr lang="en-US" altLang="en-US" sz="3200" b="1" dirty="0"/>
              <a:t>Summary</a:t>
            </a:r>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Course Outline – Lockout and Tagout</a:t>
            </a:r>
            <a:endParaRPr lang="en-US" sz="2000" dirty="0">
              <a:effectLst/>
            </a:endParaRPr>
          </a:p>
        </p:txBody>
      </p:sp>
    </p:spTree>
    <p:extLst>
      <p:ext uri="{BB962C8B-B14F-4D97-AF65-F5344CB8AC3E}">
        <p14:creationId xmlns:p14="http://schemas.microsoft.com/office/powerpoint/2010/main" val="27917009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1450034" y="1211949"/>
            <a:ext cx="8149586" cy="400440"/>
          </a:xfrm>
          <a:prstGeom prst="rect">
            <a:avLst/>
          </a:prstGeom>
        </p:spPr>
        <p:txBody>
          <a:bodyPr anchor="ctr">
            <a:noAutofit/>
          </a:bodyPr>
          <a:lst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a:lstStyle>
          <a:p>
            <a:endParaRPr lang="en-US" sz="2000" dirty="0">
              <a:solidFill>
                <a:srgbClr val="345279"/>
              </a:solidFill>
            </a:endParaRPr>
          </a:p>
        </p:txBody>
      </p:sp>
      <p:sp>
        <p:nvSpPr>
          <p:cNvPr id="5" name="TextBox 4"/>
          <p:cNvSpPr txBox="1"/>
          <p:nvPr/>
        </p:nvSpPr>
        <p:spPr>
          <a:xfrm>
            <a:off x="-2093081" y="340989"/>
            <a:ext cx="184666" cy="369332"/>
          </a:xfrm>
          <a:prstGeom prst="rect">
            <a:avLst/>
          </a:prstGeom>
          <a:noFill/>
        </p:spPr>
        <p:txBody>
          <a:bodyPr wrap="none" rtlCol="0">
            <a:spAutoFit/>
          </a:bodyPr>
          <a:lstStyle/>
          <a:p>
            <a:endParaRPr lang="en-US" dirty="0"/>
          </a:p>
        </p:txBody>
      </p:sp>
      <p:sp>
        <p:nvSpPr>
          <p:cNvPr id="6" name="Title 3">
            <a:extLst>
              <a:ext uri="{FF2B5EF4-FFF2-40B4-BE49-F238E27FC236}">
                <a16:creationId xmlns:a16="http://schemas.microsoft.com/office/drawing/2014/main" xmlns="" id="{FCBF9A68-0551-464E-9310-DBAC3FA88E51}"/>
              </a:ext>
            </a:extLst>
          </p:cNvPr>
          <p:cNvSpPr txBox="1">
            <a:spLocks/>
          </p:cNvSpPr>
          <p:nvPr/>
        </p:nvSpPr>
        <p:spPr>
          <a:xfrm>
            <a:off x="5276089" y="5587354"/>
            <a:ext cx="3611880" cy="475118"/>
          </a:xfrm>
          <a:prstGeom prst="rect">
            <a:avLst/>
          </a:prstGeom>
        </p:spPr>
        <p:txBody>
          <a:bodyPr/>
          <a:lst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a:lstStyle>
          <a:p>
            <a:pPr algn="r"/>
            <a:r>
              <a:rPr lang="en-US" sz="2600" dirty="0">
                <a:solidFill>
                  <a:srgbClr val="009DDC"/>
                </a:solidFill>
                <a:latin typeface="Calibri Light" panose="020F0302020204030204" pitchFamily="34" charset="0"/>
                <a:cs typeface="Calibri Light" panose="020F0302020204030204" pitchFamily="34" charset="0"/>
              </a:rPr>
              <a:t>Thank you | questions</a:t>
            </a:r>
          </a:p>
        </p:txBody>
      </p:sp>
    </p:spTree>
    <p:extLst>
      <p:ext uri="{BB962C8B-B14F-4D97-AF65-F5344CB8AC3E}">
        <p14:creationId xmlns:p14="http://schemas.microsoft.com/office/powerpoint/2010/main" val="1941240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indent="0">
              <a:lnSpc>
                <a:spcPct val="90000"/>
              </a:lnSpc>
              <a:spcBef>
                <a:spcPct val="0"/>
              </a:spcBef>
              <a:buClr>
                <a:schemeClr val="tx1"/>
              </a:buClr>
              <a:buNone/>
              <a:defRPr/>
            </a:pPr>
            <a:r>
              <a:rPr lang="en-US" sz="3600" b="1" dirty="0"/>
              <a:t>It is important for everyone’s safety!</a:t>
            </a:r>
          </a:p>
          <a:p>
            <a:pPr marL="0" indent="0">
              <a:lnSpc>
                <a:spcPct val="90000"/>
              </a:lnSpc>
              <a:spcBef>
                <a:spcPct val="0"/>
              </a:spcBef>
              <a:buClr>
                <a:schemeClr val="tx1"/>
              </a:buClr>
              <a:buNone/>
              <a:defRPr/>
            </a:pPr>
            <a:endParaRPr lang="en-US" sz="1100" b="1" dirty="0"/>
          </a:p>
          <a:p>
            <a:pPr>
              <a:lnSpc>
                <a:spcPct val="90000"/>
              </a:lnSpc>
              <a:buClrTx/>
              <a:buSzPct val="100000"/>
              <a:buFont typeface="Wingdings" pitchFamily="2" charset="2"/>
              <a:buChar char="§"/>
              <a:defRPr/>
            </a:pPr>
            <a:r>
              <a:rPr lang="en-US" sz="3200" b="1" dirty="0"/>
              <a:t>The Lockout/Tagout practices:</a:t>
            </a:r>
          </a:p>
          <a:p>
            <a:pPr marL="742950" lvl="2" indent="-342900">
              <a:lnSpc>
                <a:spcPct val="90000"/>
              </a:lnSpc>
              <a:buClrTx/>
              <a:buSzPct val="100000"/>
              <a:buFont typeface="Wingdings" pitchFamily="2" charset="2"/>
              <a:buChar char="§"/>
              <a:defRPr/>
            </a:pPr>
            <a:r>
              <a:rPr lang="en-US" sz="2800" b="1" dirty="0"/>
              <a:t>Requires Agencies to establish a program and utilize procedures for affixing appropriate lockout or tagout devices to energy isolating devices.</a:t>
            </a:r>
          </a:p>
          <a:p>
            <a:pPr marL="742950" lvl="2" indent="-342900">
              <a:lnSpc>
                <a:spcPct val="90000"/>
              </a:lnSpc>
              <a:buClrTx/>
              <a:buSzPct val="100000"/>
              <a:buFont typeface="Wingdings" pitchFamily="2" charset="2"/>
              <a:buChar char="§"/>
              <a:defRPr/>
            </a:pPr>
            <a:r>
              <a:rPr lang="en-US" sz="2800" b="1" dirty="0"/>
              <a:t>To otherwise disable machines or equipment to prevent unexpected energization, start up or release of stored energy in order to prevent injury to employees. </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Why Take Lockout and Tagout Training?</a:t>
            </a:r>
            <a:endParaRPr lang="en-US" sz="2000" dirty="0">
              <a:effectLst/>
            </a:endParaRPr>
          </a:p>
        </p:txBody>
      </p:sp>
    </p:spTree>
    <p:extLst>
      <p:ext uri="{BB962C8B-B14F-4D97-AF65-F5344CB8AC3E}">
        <p14:creationId xmlns:p14="http://schemas.microsoft.com/office/powerpoint/2010/main" val="820439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a:lnSpc>
                <a:spcPct val="90000"/>
              </a:lnSpc>
              <a:buClrTx/>
              <a:buSzPct val="100000"/>
              <a:buFont typeface="Wingdings" pitchFamily="2" charset="2"/>
              <a:buChar char="§"/>
              <a:defRPr/>
            </a:pPr>
            <a:r>
              <a:rPr lang="en-US" sz="2800" b="1" dirty="0"/>
              <a:t>Affected employee: </a:t>
            </a:r>
          </a:p>
          <a:p>
            <a:pPr marL="742950" lvl="2" indent="-342900">
              <a:lnSpc>
                <a:spcPct val="90000"/>
              </a:lnSpc>
              <a:buClrTx/>
              <a:buSzPct val="100000"/>
              <a:buFont typeface="Wingdings" pitchFamily="2" charset="2"/>
              <a:buChar char="§"/>
              <a:defRPr/>
            </a:pPr>
            <a:r>
              <a:rPr lang="en-US" sz="2400" b="1" dirty="0"/>
              <a:t>An employee whose job requires him or her to operate or use a machine or equipment, which needs servicing or maintenance.</a:t>
            </a:r>
          </a:p>
          <a:p>
            <a:pPr>
              <a:lnSpc>
                <a:spcPct val="90000"/>
              </a:lnSpc>
              <a:buClrTx/>
              <a:buSzPct val="100000"/>
              <a:buFont typeface="Wingdings" pitchFamily="2" charset="2"/>
              <a:buChar char="§"/>
              <a:defRPr/>
            </a:pPr>
            <a:r>
              <a:rPr lang="en-US" sz="2800" b="1" dirty="0"/>
              <a:t>Authorized employee: </a:t>
            </a:r>
          </a:p>
          <a:p>
            <a:pPr marL="742950" lvl="2" indent="-342900">
              <a:lnSpc>
                <a:spcPct val="90000"/>
              </a:lnSpc>
              <a:buClrTx/>
              <a:buSzPct val="100000"/>
              <a:buFont typeface="Wingdings" pitchFamily="2" charset="2"/>
              <a:buChar char="§"/>
              <a:defRPr/>
            </a:pPr>
            <a:r>
              <a:rPr lang="en-US" sz="2400" b="1" dirty="0"/>
              <a:t>A person who locks out or tags out machines or equipment in order to perform servicing or maintenance on that machine or equipment. </a:t>
            </a:r>
          </a:p>
          <a:p>
            <a:pPr>
              <a:lnSpc>
                <a:spcPct val="90000"/>
              </a:lnSpc>
              <a:buClrTx/>
              <a:buSzPct val="100000"/>
              <a:buFont typeface="Wingdings" pitchFamily="2" charset="2"/>
              <a:buChar char="§"/>
              <a:defRPr/>
            </a:pPr>
            <a:r>
              <a:rPr lang="en-US" sz="2800" b="1" dirty="0"/>
              <a:t>Hardware: </a:t>
            </a:r>
          </a:p>
          <a:p>
            <a:pPr marL="742950" lvl="2" indent="-342900">
              <a:lnSpc>
                <a:spcPct val="90000"/>
              </a:lnSpc>
              <a:buClrTx/>
              <a:buSzPct val="100000"/>
              <a:buFont typeface="Wingdings" pitchFamily="2" charset="2"/>
              <a:buChar char="§"/>
              <a:defRPr/>
            </a:pPr>
            <a:r>
              <a:rPr lang="en-US" sz="2400" b="1" dirty="0"/>
              <a:t>A device that is attached to the energy isolating device to physically prevent it from being moved from the OFF position.</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Definitions</a:t>
            </a:r>
            <a:endParaRPr lang="en-US" sz="2000" dirty="0">
              <a:effectLst/>
            </a:endParaRPr>
          </a:p>
        </p:txBody>
      </p:sp>
    </p:spTree>
    <p:extLst>
      <p:ext uri="{BB962C8B-B14F-4D97-AF65-F5344CB8AC3E}">
        <p14:creationId xmlns:p14="http://schemas.microsoft.com/office/powerpoint/2010/main" val="4198031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342900" lvl="1" indent="-342900">
              <a:lnSpc>
                <a:spcPct val="90000"/>
              </a:lnSpc>
              <a:buClrTx/>
              <a:buSzPct val="100000"/>
              <a:buFont typeface="Wingdings" pitchFamily="2" charset="2"/>
              <a:buChar char="§"/>
              <a:defRPr/>
            </a:pPr>
            <a:r>
              <a:rPr lang="en-US" sz="2800" b="1" dirty="0"/>
              <a:t>Energy isolating device: </a:t>
            </a:r>
          </a:p>
          <a:p>
            <a:pPr marL="742950" lvl="2" indent="-342900">
              <a:lnSpc>
                <a:spcPct val="90000"/>
              </a:lnSpc>
              <a:buClrTx/>
              <a:buSzPct val="100000"/>
              <a:buFont typeface="Wingdings" pitchFamily="2" charset="2"/>
              <a:buChar char="§"/>
              <a:defRPr/>
            </a:pPr>
            <a:r>
              <a:rPr lang="en-US" sz="2400" b="1" dirty="0"/>
              <a:t>A mechanical device that physically prevents the transmission or release of energy when in the OFF position such as a gate valve or a circuit breaker.</a:t>
            </a:r>
          </a:p>
          <a:p>
            <a:pPr marL="742950" lvl="2" indent="-342900">
              <a:lnSpc>
                <a:spcPct val="90000"/>
              </a:lnSpc>
              <a:buClrTx/>
              <a:buSzPct val="100000"/>
              <a:buFont typeface="Wingdings" pitchFamily="2" charset="2"/>
              <a:buChar char="§"/>
              <a:defRPr/>
            </a:pPr>
            <a:r>
              <a:rPr lang="en-US" sz="2400" b="1" dirty="0"/>
              <a:t>DOES NOT include:</a:t>
            </a:r>
          </a:p>
          <a:p>
            <a:pPr marL="1200150" lvl="3" indent="-342900">
              <a:lnSpc>
                <a:spcPct val="90000"/>
              </a:lnSpc>
              <a:buClrTx/>
              <a:buSzPct val="100000"/>
              <a:buFont typeface="Wingdings" pitchFamily="2" charset="2"/>
              <a:buChar char="§"/>
              <a:defRPr/>
            </a:pPr>
            <a:r>
              <a:rPr lang="en-US" sz="2000" b="1" dirty="0"/>
              <a:t>On/off switches</a:t>
            </a:r>
          </a:p>
          <a:p>
            <a:pPr marL="1200150" lvl="3" indent="-342900">
              <a:lnSpc>
                <a:spcPct val="90000"/>
              </a:lnSpc>
              <a:buClrTx/>
              <a:buSzPct val="100000"/>
              <a:buFont typeface="Wingdings" pitchFamily="2" charset="2"/>
              <a:buChar char="§"/>
              <a:defRPr/>
            </a:pPr>
            <a:r>
              <a:rPr lang="en-US" sz="2000" b="1" dirty="0"/>
              <a:t>Push buttons</a:t>
            </a:r>
          </a:p>
          <a:p>
            <a:pPr marL="1200150" lvl="3" indent="-342900">
              <a:lnSpc>
                <a:spcPct val="90000"/>
              </a:lnSpc>
              <a:buClrTx/>
              <a:buSzPct val="100000"/>
              <a:buFont typeface="Wingdings" pitchFamily="2" charset="2"/>
              <a:buChar char="§"/>
              <a:defRPr/>
            </a:pPr>
            <a:r>
              <a:rPr lang="en-US" sz="2000" b="1" dirty="0"/>
              <a:t>Control circuit devices</a:t>
            </a:r>
          </a:p>
          <a:p>
            <a:pPr marL="342900" lvl="1" indent="-342900">
              <a:lnSpc>
                <a:spcPct val="90000"/>
              </a:lnSpc>
              <a:buClrTx/>
              <a:buSzPct val="100000"/>
              <a:buFont typeface="Wingdings" pitchFamily="2" charset="2"/>
              <a:buChar char="§"/>
              <a:defRPr/>
            </a:pPr>
            <a:r>
              <a:rPr lang="en-US" sz="2800" b="1" dirty="0"/>
              <a:t>Zero energy state: </a:t>
            </a:r>
          </a:p>
          <a:p>
            <a:pPr marL="742950" lvl="2" indent="-342900">
              <a:lnSpc>
                <a:spcPct val="90000"/>
              </a:lnSpc>
              <a:buClrTx/>
              <a:buSzPct val="100000"/>
              <a:buFont typeface="Wingdings" pitchFamily="2" charset="2"/>
              <a:buChar char="§"/>
              <a:defRPr/>
            </a:pPr>
            <a:r>
              <a:rPr lang="en-US" sz="2400" b="1" dirty="0"/>
              <a:t>All stored or residual energy has been released, restrained or dissipated.</a:t>
            </a:r>
          </a:p>
          <a:p>
            <a:pPr marL="742950" lvl="2" indent="-342900">
              <a:lnSpc>
                <a:spcPct val="90000"/>
              </a:lnSpc>
              <a:buClrTx/>
              <a:buSzPct val="100000"/>
              <a:buFont typeface="Wingdings" pitchFamily="2" charset="2"/>
              <a:buChar char="§"/>
              <a:defRPr/>
            </a:pPr>
            <a:r>
              <a:rPr lang="en-US" sz="2400" b="1" dirty="0"/>
              <a:t>Equipment can’t be energized or turned on.</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Definitions</a:t>
            </a:r>
            <a:endParaRPr lang="en-US" sz="2000" dirty="0">
              <a:effectLst/>
            </a:endParaRPr>
          </a:p>
        </p:txBody>
      </p:sp>
    </p:spTree>
    <p:extLst>
      <p:ext uri="{BB962C8B-B14F-4D97-AF65-F5344CB8AC3E}">
        <p14:creationId xmlns:p14="http://schemas.microsoft.com/office/powerpoint/2010/main" val="1473978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indent="0">
              <a:lnSpc>
                <a:spcPct val="90000"/>
              </a:lnSpc>
              <a:spcBef>
                <a:spcPct val="0"/>
              </a:spcBef>
              <a:buClr>
                <a:schemeClr val="tx1"/>
              </a:buClr>
              <a:buNone/>
              <a:defRPr/>
            </a:pPr>
            <a:r>
              <a:rPr lang="en-US" sz="3200" b="1" dirty="0"/>
              <a:t>There are several types of hazardous energy which can injure an employee.  </a:t>
            </a:r>
          </a:p>
          <a:p>
            <a:pPr marL="0" indent="0">
              <a:lnSpc>
                <a:spcPct val="90000"/>
              </a:lnSpc>
              <a:spcBef>
                <a:spcPct val="0"/>
              </a:spcBef>
              <a:buClr>
                <a:schemeClr val="tx1"/>
              </a:buClr>
              <a:buNone/>
              <a:defRPr/>
            </a:pPr>
            <a:endParaRPr lang="en-US" sz="1100" b="1" dirty="0"/>
          </a:p>
          <a:p>
            <a:pPr marL="342900" lvl="1" indent="-342900">
              <a:lnSpc>
                <a:spcPct val="90000"/>
              </a:lnSpc>
              <a:buClrTx/>
              <a:buSzPct val="100000"/>
              <a:buFont typeface="Wingdings" pitchFamily="2" charset="2"/>
              <a:buChar char="§"/>
              <a:defRPr/>
            </a:pPr>
            <a:r>
              <a:rPr lang="en-US" sz="2800" b="1" dirty="0"/>
              <a:t>These include but are not limited to:</a:t>
            </a:r>
          </a:p>
          <a:p>
            <a:pPr marL="742950" lvl="2" indent="-342900">
              <a:lnSpc>
                <a:spcPct val="90000"/>
              </a:lnSpc>
              <a:buClrTx/>
              <a:buSzPct val="100000"/>
              <a:buFont typeface="Wingdings" pitchFamily="2" charset="2"/>
              <a:buChar char="§"/>
              <a:defRPr/>
            </a:pPr>
            <a:r>
              <a:rPr lang="en-US" sz="2400" b="1" dirty="0"/>
              <a:t>Electrical </a:t>
            </a:r>
          </a:p>
          <a:p>
            <a:pPr marL="742950" lvl="2" indent="-342900">
              <a:lnSpc>
                <a:spcPct val="90000"/>
              </a:lnSpc>
              <a:buClrTx/>
              <a:buSzPct val="100000"/>
              <a:buFont typeface="Wingdings" pitchFamily="2" charset="2"/>
              <a:buChar char="§"/>
              <a:defRPr/>
            </a:pPr>
            <a:r>
              <a:rPr lang="en-US" sz="2400" b="1" dirty="0"/>
              <a:t>Mechanical </a:t>
            </a:r>
          </a:p>
          <a:p>
            <a:pPr marL="742950" lvl="2" indent="-342900">
              <a:lnSpc>
                <a:spcPct val="90000"/>
              </a:lnSpc>
              <a:buClrTx/>
              <a:buSzPct val="100000"/>
              <a:buFont typeface="Wingdings" pitchFamily="2" charset="2"/>
              <a:buChar char="§"/>
              <a:defRPr/>
            </a:pPr>
            <a:r>
              <a:rPr lang="en-US" sz="2400" b="1" dirty="0"/>
              <a:t>Chemical </a:t>
            </a:r>
          </a:p>
          <a:p>
            <a:pPr marL="742950" lvl="2" indent="-342900">
              <a:lnSpc>
                <a:spcPct val="90000"/>
              </a:lnSpc>
              <a:buClrTx/>
              <a:buSzPct val="100000"/>
              <a:buFont typeface="Wingdings" pitchFamily="2" charset="2"/>
              <a:buChar char="§"/>
              <a:defRPr/>
            </a:pPr>
            <a:r>
              <a:rPr lang="en-US" sz="2400" b="1" dirty="0"/>
              <a:t>Thermal </a:t>
            </a:r>
          </a:p>
          <a:p>
            <a:pPr marL="742950" lvl="2" indent="-342900">
              <a:lnSpc>
                <a:spcPct val="90000"/>
              </a:lnSpc>
              <a:buClrTx/>
              <a:buSzPct val="100000"/>
              <a:buFont typeface="Wingdings" pitchFamily="2" charset="2"/>
              <a:buChar char="§"/>
              <a:defRPr/>
            </a:pPr>
            <a:r>
              <a:rPr lang="en-US" sz="2400" b="1" dirty="0"/>
              <a:t>Hydraulic </a:t>
            </a:r>
          </a:p>
          <a:p>
            <a:pPr marL="742950" lvl="2" indent="-342900">
              <a:lnSpc>
                <a:spcPct val="90000"/>
              </a:lnSpc>
              <a:buClrTx/>
              <a:buSzPct val="100000"/>
              <a:buFont typeface="Wingdings" pitchFamily="2" charset="2"/>
              <a:buChar char="§"/>
              <a:defRPr/>
            </a:pPr>
            <a:r>
              <a:rPr lang="en-US" sz="2400" b="1" dirty="0"/>
              <a:t>Pneumatic </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Types of Hazardous Energy</a:t>
            </a:r>
            <a:endParaRPr lang="en-US" sz="2000" dirty="0">
              <a:effectLst/>
            </a:endParaRPr>
          </a:p>
        </p:txBody>
      </p:sp>
    </p:spTree>
    <p:extLst>
      <p:ext uri="{BB962C8B-B14F-4D97-AF65-F5344CB8AC3E}">
        <p14:creationId xmlns:p14="http://schemas.microsoft.com/office/powerpoint/2010/main" val="360998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indent="0">
              <a:lnSpc>
                <a:spcPct val="90000"/>
              </a:lnSpc>
              <a:spcBef>
                <a:spcPct val="0"/>
              </a:spcBef>
              <a:buClr>
                <a:schemeClr val="tx1"/>
              </a:buClr>
              <a:buNone/>
              <a:defRPr/>
            </a:pPr>
            <a:r>
              <a:rPr lang="en-US" sz="3600" b="1" dirty="0"/>
              <a:t>Electrical energy:</a:t>
            </a:r>
          </a:p>
          <a:p>
            <a:pPr marL="0" indent="0">
              <a:lnSpc>
                <a:spcPct val="90000"/>
              </a:lnSpc>
              <a:spcBef>
                <a:spcPct val="0"/>
              </a:spcBef>
              <a:buClr>
                <a:schemeClr val="tx1"/>
              </a:buClr>
              <a:buNone/>
              <a:defRPr/>
            </a:pPr>
            <a:endParaRPr lang="en-US" sz="1100" b="1" dirty="0"/>
          </a:p>
          <a:p>
            <a:pPr marL="342900" lvl="1" indent="-342900">
              <a:lnSpc>
                <a:spcPct val="90000"/>
              </a:lnSpc>
              <a:buClrTx/>
              <a:buSzPct val="100000"/>
              <a:buFont typeface="Wingdings" pitchFamily="2" charset="2"/>
              <a:buChar char="§"/>
              <a:defRPr/>
            </a:pPr>
            <a:r>
              <a:rPr lang="en-US" sz="3200" b="1" dirty="0"/>
              <a:t>Most common energy type.</a:t>
            </a:r>
          </a:p>
          <a:p>
            <a:pPr marL="342900" lvl="1" indent="-342900">
              <a:lnSpc>
                <a:spcPct val="90000"/>
              </a:lnSpc>
              <a:buClrTx/>
              <a:buSzPct val="100000"/>
              <a:buFont typeface="Wingdings" pitchFamily="2" charset="2"/>
              <a:buChar char="§"/>
              <a:defRPr/>
            </a:pPr>
            <a:r>
              <a:rPr lang="en-US" sz="3200" b="1" dirty="0"/>
              <a:t>Electrical storage devices such as batteries &amp; capacitors.</a:t>
            </a:r>
          </a:p>
          <a:p>
            <a:pPr marL="342900" lvl="1" indent="-342900">
              <a:lnSpc>
                <a:spcPct val="90000"/>
              </a:lnSpc>
              <a:buClrTx/>
              <a:buSzPct val="100000"/>
              <a:buFont typeface="Wingdings" pitchFamily="2" charset="2"/>
              <a:buChar char="§"/>
              <a:defRPr/>
            </a:pPr>
            <a:r>
              <a:rPr lang="en-US" sz="3200" b="1" dirty="0"/>
              <a:t>Panelboards house circuit breakers for distribution of electricity.</a:t>
            </a:r>
          </a:p>
          <a:p>
            <a:pPr marL="742950" lvl="2" indent="-342900">
              <a:lnSpc>
                <a:spcPct val="90000"/>
              </a:lnSpc>
              <a:buClrTx/>
              <a:buSzPct val="100000"/>
              <a:buFont typeface="Wingdings" pitchFamily="2" charset="2"/>
              <a:buChar char="§"/>
              <a:defRPr/>
            </a:pPr>
            <a:r>
              <a:rPr lang="en-US" sz="2800" b="1" dirty="0"/>
              <a:t>Panelboards are also energy isolating devices  and provide overcurrent protection.</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Types of Hazardous Energy</a:t>
            </a:r>
            <a:endParaRPr lang="en-US" sz="2000" dirty="0">
              <a:effectLst/>
            </a:endParaRPr>
          </a:p>
        </p:txBody>
      </p:sp>
    </p:spTree>
    <p:extLst>
      <p:ext uri="{BB962C8B-B14F-4D97-AF65-F5344CB8AC3E}">
        <p14:creationId xmlns:p14="http://schemas.microsoft.com/office/powerpoint/2010/main" val="1946521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9A9A9FF2-2117-324A-8F87-82DD2BE4AE7F}"/>
              </a:ext>
            </a:extLst>
          </p:cNvPr>
          <p:cNvSpPr>
            <a:spLocks noGrp="1"/>
          </p:cNvSpPr>
          <p:nvPr>
            <p:ph type="body" sz="quarter" idx="10"/>
          </p:nvPr>
        </p:nvSpPr>
        <p:spPr/>
        <p:txBody>
          <a:bodyPr/>
          <a:lstStyle/>
          <a:p>
            <a:pPr marL="0" lvl="2" indent="0">
              <a:lnSpc>
                <a:spcPct val="90000"/>
              </a:lnSpc>
              <a:spcBef>
                <a:spcPct val="0"/>
              </a:spcBef>
              <a:buClr>
                <a:schemeClr val="tx1"/>
              </a:buClr>
              <a:buSzPct val="70000"/>
              <a:buNone/>
              <a:defRPr/>
            </a:pPr>
            <a:r>
              <a:rPr lang="en-US" sz="4000" b="1" dirty="0"/>
              <a:t>Electrical energy (continued):</a:t>
            </a:r>
          </a:p>
          <a:p>
            <a:pPr marL="0" lvl="2" indent="0">
              <a:lnSpc>
                <a:spcPct val="90000"/>
              </a:lnSpc>
              <a:spcBef>
                <a:spcPct val="0"/>
              </a:spcBef>
              <a:buClr>
                <a:schemeClr val="tx1"/>
              </a:buClr>
              <a:buSzPct val="70000"/>
              <a:buNone/>
              <a:defRPr/>
            </a:pPr>
            <a:endParaRPr lang="en-US" sz="1100" b="1" dirty="0"/>
          </a:p>
          <a:p>
            <a:pPr marL="342900" lvl="1" indent="-342900">
              <a:lnSpc>
                <a:spcPct val="90000"/>
              </a:lnSpc>
              <a:buClrTx/>
              <a:buSzPct val="100000"/>
              <a:buFont typeface="Wingdings" pitchFamily="2" charset="2"/>
              <a:buChar char="§"/>
              <a:defRPr/>
            </a:pPr>
            <a:r>
              <a:rPr lang="en-US" sz="3600" b="1" dirty="0"/>
              <a:t>Disconnects are common electrical energy isolating devices.</a:t>
            </a:r>
          </a:p>
          <a:p>
            <a:pPr marL="342900" lvl="1" indent="-342900">
              <a:lnSpc>
                <a:spcPct val="90000"/>
              </a:lnSpc>
              <a:buClrTx/>
              <a:buSzPct val="100000"/>
              <a:buFont typeface="Wingdings" pitchFamily="2" charset="2"/>
              <a:buChar char="§"/>
              <a:defRPr/>
            </a:pPr>
            <a:r>
              <a:rPr lang="en-US" sz="3600" b="1" dirty="0"/>
              <a:t>Injuries:</a:t>
            </a:r>
          </a:p>
          <a:p>
            <a:pPr marL="742950" lvl="2" indent="-342900">
              <a:lnSpc>
                <a:spcPct val="90000"/>
              </a:lnSpc>
              <a:buClrTx/>
              <a:buSzPct val="100000"/>
              <a:buFont typeface="Wingdings" pitchFamily="2" charset="2"/>
              <a:buChar char="§"/>
              <a:defRPr/>
            </a:pPr>
            <a:r>
              <a:rPr lang="en-US" sz="3200" b="1" dirty="0"/>
              <a:t>Electrocution</a:t>
            </a:r>
          </a:p>
          <a:p>
            <a:pPr marL="742950" lvl="2" indent="-342900">
              <a:lnSpc>
                <a:spcPct val="90000"/>
              </a:lnSpc>
              <a:buClrTx/>
              <a:buSzPct val="100000"/>
              <a:buFont typeface="Wingdings" pitchFamily="2" charset="2"/>
              <a:buChar char="§"/>
              <a:defRPr/>
            </a:pPr>
            <a:r>
              <a:rPr lang="en-US" sz="3200" b="1" dirty="0"/>
              <a:t>Electric shock</a:t>
            </a:r>
          </a:p>
          <a:p>
            <a:pPr marL="742950" lvl="2" indent="-342900">
              <a:lnSpc>
                <a:spcPct val="90000"/>
              </a:lnSpc>
              <a:buClrTx/>
              <a:buSzPct val="100000"/>
              <a:buFont typeface="Wingdings" pitchFamily="2" charset="2"/>
              <a:buChar char="§"/>
              <a:defRPr/>
            </a:pPr>
            <a:r>
              <a:rPr lang="en-US" sz="3200" b="1" dirty="0"/>
              <a:t>Burns</a:t>
            </a:r>
          </a:p>
          <a:p>
            <a:pPr marL="0" indent="0">
              <a:buNone/>
            </a:pP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Types of Hazardous Energy</a:t>
            </a:r>
            <a:endParaRPr lang="en-US" sz="2000" dirty="0">
              <a:effectLst/>
            </a:endParaRPr>
          </a:p>
        </p:txBody>
      </p:sp>
    </p:spTree>
    <p:extLst>
      <p:ext uri="{BB962C8B-B14F-4D97-AF65-F5344CB8AC3E}">
        <p14:creationId xmlns:p14="http://schemas.microsoft.com/office/powerpoint/2010/main" val="349346793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F787E1384BB274C8F8FAF99663BEFA3" ma:contentTypeVersion="37" ma:contentTypeDescription="Create a new document." ma:contentTypeScope="" ma:versionID="aaca717325b17ee4caabd152deddc3c5">
  <xsd:schema xmlns:xsd="http://www.w3.org/2001/XMLSchema" xmlns:xs="http://www.w3.org/2001/XMLSchema" xmlns:p="http://schemas.microsoft.com/office/2006/metadata/properties" xmlns:ns2="a463d050-d0ed-4b5a-a34c-0075d93dcf31" targetNamespace="http://schemas.microsoft.com/office/2006/metadata/properties" ma:root="true" ma:fieldsID="d52cd6d727d08fe7a1b06b18aa8df11c" ns2:_="">
    <xsd:import namespace="a463d050-d0ed-4b5a-a34c-0075d93dcf31"/>
    <xsd:element name="properties">
      <xsd:complexType>
        <xsd:sequence>
          <xsd:element name="documentManagement">
            <xsd:complexType>
              <xsd:all>
                <xsd:element ref="ns2:Information_x0020_Classification" minOccurs="0"/>
                <xsd:element ref="ns2:Line_x0020_of_x0020_Busines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63d050-d0ed-4b5a-a34c-0075d93dcf31" elementFormDefault="qualified">
    <xsd:import namespace="http://schemas.microsoft.com/office/2006/documentManagement/types"/>
    <xsd:import namespace="http://schemas.microsoft.com/office/infopath/2007/PartnerControls"/>
    <xsd:element name="Information_x0020_Classification" ma:index="5" nillable="true" ma:displayName="Department" ma:format="Dropdown" ma:internalName="Information_x0020_Classification" ma:readOnly="false">
      <xsd:simpleType>
        <xsd:restriction base="dms:Choice">
          <xsd:enumeration value="Business Development"/>
          <xsd:enumeration value="Colleague Resources"/>
          <xsd:enumeration value="Communications"/>
          <xsd:enumeration value="Finance"/>
          <xsd:enumeration value="Implementation"/>
          <xsd:enumeration value="IT"/>
          <xsd:enumeration value="Internal Audit"/>
          <xsd:enumeration value="Legal"/>
          <xsd:enumeration value="Operations"/>
          <xsd:enumeration value="Administration"/>
          <xsd:enumeration value="TPM"/>
          <xsd:enumeration value="University"/>
        </xsd:restriction>
      </xsd:simpleType>
    </xsd:element>
    <xsd:element name="Line_x0020_of_x0020_Business" ma:index="6" nillable="true" ma:displayName="Line of Business" ma:default="N/A" ma:description="Select appropriate LOB if applicable so that content is categorized for searchability." ma:format="Dropdown" ma:internalName="Line_x0020_of_x0020_Business" ma:readOnly="false">
      <xsd:simpleType>
        <xsd:restriction base="dms:Choice">
          <xsd:enumeration value="Absence Mgmt"/>
          <xsd:enumeration value="Carrier Relations"/>
          <xsd:enumeration value="Client Support Services"/>
          <xsd:enumeration value="Disability"/>
          <xsd:enumeration value="Liability"/>
          <xsd:enumeration value="Managed Care"/>
          <xsd:enumeration value="Professional Liability"/>
          <xsd:enumeration value="SIU"/>
          <xsd:enumeration value="Specialty"/>
          <xsd:enumeration value="Work Comp"/>
          <xsd:enumeration value="N/A"/>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Description"/>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Line_x0020_of_x0020_Business xmlns="a463d050-d0ed-4b5a-a34c-0075d93dcf31">N/A</Line_x0020_of_x0020_Business>
    <Information_x0020_Classification xmlns="a463d050-d0ed-4b5a-a34c-0075d93dcf31" xsi:nil="true"/>
  </documentManagement>
</p:properties>
</file>

<file path=customXml/itemProps1.xml><?xml version="1.0" encoding="utf-8"?>
<ds:datastoreItem xmlns:ds="http://schemas.openxmlformats.org/officeDocument/2006/customXml" ds:itemID="{B80356C1-6E4D-4FC7-93AF-6E7D10F251E4}">
  <ds:schemaRefs>
    <ds:schemaRef ds:uri="http://schemas.microsoft.com/sharepoint/v3/contenttype/forms"/>
  </ds:schemaRefs>
</ds:datastoreItem>
</file>

<file path=customXml/itemProps2.xml><?xml version="1.0" encoding="utf-8"?>
<ds:datastoreItem xmlns:ds="http://schemas.openxmlformats.org/officeDocument/2006/customXml" ds:itemID="{F860CD56-EC48-4526-9F8B-827CEABD6E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63d050-d0ed-4b5a-a34c-0075d93dcf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37B6943-A4AA-4FF3-9E1B-76D3B458004F}">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a463d050-d0ed-4b5a-a34c-0075d93dcf3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1001</TotalTime>
  <Words>1438</Words>
  <Application>Microsoft Office PowerPoint</Application>
  <PresentationFormat>On-screen Show (4:3)</PresentationFormat>
  <Paragraphs>210</Paragraphs>
  <Slides>30</Slides>
  <Notes>1</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1_Office Theme</vt:lpstr>
      <vt:lpstr>Lockout and Tagout Sedgwick Risk Services Presented by  Sedgwick on behalf of ORM  March 2020</vt:lpstr>
      <vt:lpstr>Disclaimer</vt:lpstr>
      <vt:lpstr>Course Outline – Lockout and Tagout</vt:lpstr>
      <vt:lpstr>Why Take Lockout and Tagout Training?</vt:lpstr>
      <vt:lpstr>Definitions</vt:lpstr>
      <vt:lpstr>Definitions</vt:lpstr>
      <vt:lpstr>Types of Hazardous Energy</vt:lpstr>
      <vt:lpstr>Types of Hazardous Energy</vt:lpstr>
      <vt:lpstr>Types of Hazardous Energy</vt:lpstr>
      <vt:lpstr>Types of Hazardous Energy</vt:lpstr>
      <vt:lpstr>Types of Hazardous Energy</vt:lpstr>
      <vt:lpstr>Types of Hazardous Energy</vt:lpstr>
      <vt:lpstr>Energy Control Procedure</vt:lpstr>
      <vt:lpstr>Energy Control Procedure</vt:lpstr>
      <vt:lpstr>Energy Control Procedure</vt:lpstr>
      <vt:lpstr>Energy Control Procedure</vt:lpstr>
      <vt:lpstr>Energy Control Procedure</vt:lpstr>
      <vt:lpstr>Energy Control Procedure</vt:lpstr>
      <vt:lpstr>Energy Control Procedure</vt:lpstr>
      <vt:lpstr>Energy Control Procedure</vt:lpstr>
      <vt:lpstr>Energy Control Procedure</vt:lpstr>
      <vt:lpstr>Start-up Procedures</vt:lpstr>
      <vt:lpstr>Additional Lockout/Tagout Requirements</vt:lpstr>
      <vt:lpstr>Additional Lockout/Tagout Requirements</vt:lpstr>
      <vt:lpstr>Additional Lockout/Tagout Requirements</vt:lpstr>
      <vt:lpstr>Additional Lockout/Tagout Requirements</vt:lpstr>
      <vt:lpstr>Additional Lockout/Tagout Requirements</vt:lpstr>
      <vt:lpstr>Summary</vt:lpstr>
      <vt:lpstr>Summary</vt:lpstr>
      <vt:lpstr>PowerPoint Presentation</vt:lpstr>
    </vt:vector>
  </TitlesOfParts>
  <Company>Sedgwick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White background</dc:title>
  <dc:creator>Waites, Karen W.</dc:creator>
  <dc:description>Public entity experience</dc:description>
  <cp:lastModifiedBy>Kovacs, Andrew</cp:lastModifiedBy>
  <cp:revision>164</cp:revision>
  <dcterms:created xsi:type="dcterms:W3CDTF">2014-12-02T20:26:26Z</dcterms:created>
  <dcterms:modified xsi:type="dcterms:W3CDTF">2020-03-17T16:59:26Z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Public Entity Experience</vt:lpwstr>
  </property>
  <property fmtid="{D5CDD505-2E9C-101B-9397-08002B2CF9AE}" pid="3" name="SlideDescription">
    <vt:lpwstr>Public entity experience</vt:lpwstr>
  </property>
  <property fmtid="{D5CDD505-2E9C-101B-9397-08002B2CF9AE}" pid="4" name="ContentTypeId">
    <vt:lpwstr>0x010100BF787E1384BB274C8F8FAF99663BEFA3</vt:lpwstr>
  </property>
</Properties>
</file>